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8" r:id="rId3"/>
    <p:sldId id="261" r:id="rId4"/>
    <p:sldId id="257" r:id="rId5"/>
    <p:sldId id="291" r:id="rId6"/>
    <p:sldId id="290" r:id="rId7"/>
    <p:sldId id="263" r:id="rId8"/>
    <p:sldId id="293" r:id="rId9"/>
    <p:sldId id="259" r:id="rId10"/>
    <p:sldId id="264" r:id="rId11"/>
    <p:sldId id="262" r:id="rId12"/>
    <p:sldId id="296" r:id="rId13"/>
    <p:sldId id="295" r:id="rId14"/>
    <p:sldId id="294" r:id="rId15"/>
    <p:sldId id="268" r:id="rId16"/>
    <p:sldId id="289" r:id="rId17"/>
    <p:sldId id="266" r:id="rId18"/>
    <p:sldId id="287" r:id="rId19"/>
    <p:sldId id="269" r:id="rId20"/>
  </p:sldIdLst>
  <p:sldSz cx="9144000" cy="5143500" type="screen16x9"/>
  <p:notesSz cx="6858000" cy="9144000"/>
  <p:embeddedFontLst>
    <p:embeddedFont>
      <p:font typeface="Abel" panose="02000506030000020004" pitchFamily="2" charset="0"/>
      <p:regular r:id="rId22"/>
    </p:embeddedFont>
    <p:embeddedFont>
      <p:font typeface="Anton" pitchFamily="2" charset="77"/>
      <p:regular r:id="rId23"/>
    </p:embeddedFont>
    <p:embeddedFont>
      <p:font typeface="Exo Light" pitchFamily="2" charset="77"/>
      <p:regular r:id="rId24"/>
      <p:bold r:id="rId25"/>
      <p:italic r:id="rId26"/>
      <p:boldItalic r:id="rId27"/>
    </p:embeddedFont>
    <p:embeddedFont>
      <p:font typeface="Josefin Sans" pitchFamily="2" charset="77"/>
      <p:regular r:id="rId28"/>
      <p:bold r:id="rId29"/>
      <p:italic r:id="rId30"/>
      <p:boldItalic r:id="rId31"/>
    </p:embeddedFont>
    <p:embeddedFont>
      <p:font typeface="Josefin Slab" pitchFamily="2" charset="77"/>
      <p:regular r:id="rId32"/>
      <p:bold r:id="rId33"/>
      <p:italic r:id="rId34"/>
      <p:boldItalic r:id="rId35"/>
    </p:embeddedFont>
    <p:embeddedFont>
      <p:font typeface="Josefin Slab SemiBold" panose="020F0502020204030204" pitchFamily="34" charset="0"/>
      <p:regular r:id="rId36"/>
      <p:bold r:id="rId37"/>
      <p:italic r:id="rId38"/>
      <p:boldItalic r:id="rId39"/>
    </p:embeddedFont>
    <p:embeddedFont>
      <p:font typeface="Unica One" panose="02000506000000020004" pitchFamily="2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CAA60-9697-4140-8202-46C896BD3B20}">
  <a:tblStyle styleId="{980CAA60-9697-4140-8202-46C896BD3B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51" d="100"/>
          <a:sy n="151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30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6e9a21c8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6e9a21c8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083763cf6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083763cf6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30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938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72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CUSTOM_6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5556825" y="14774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5556825" y="8966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5556825" y="26420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5556825" y="20612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5556825" y="38066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5556825" y="32258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3"/>
          </p:nvPr>
        </p:nvSpPr>
        <p:spPr>
          <a:xfrm>
            <a:off x="4844925" y="1337506"/>
            <a:ext cx="26193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4"/>
          </p:nvPr>
        </p:nvSpPr>
        <p:spPr>
          <a:xfrm>
            <a:off x="5027445" y="2497004"/>
            <a:ext cx="22542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673531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856025" y="340735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ctrTitle" idx="2"/>
          </p:nvPr>
        </p:nvSpPr>
        <p:spPr>
          <a:xfrm>
            <a:off x="3262356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3"/>
          </p:nvPr>
        </p:nvSpPr>
        <p:spPr>
          <a:xfrm>
            <a:off x="3444838" y="3407350"/>
            <a:ext cx="22542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ctrTitle" idx="4"/>
          </p:nvPr>
        </p:nvSpPr>
        <p:spPr>
          <a:xfrm>
            <a:off x="5851306" y="3091717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5"/>
          </p:nvPr>
        </p:nvSpPr>
        <p:spPr>
          <a:xfrm>
            <a:off x="6033825" y="340430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6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ctrTitle" idx="2"/>
          </p:nvPr>
        </p:nvSpPr>
        <p:spPr>
          <a:xfrm>
            <a:off x="16349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1634850" y="1571850"/>
            <a:ext cx="26193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 idx="3"/>
          </p:nvPr>
        </p:nvSpPr>
        <p:spPr>
          <a:xfrm>
            <a:off x="16349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4"/>
          </p:nvPr>
        </p:nvSpPr>
        <p:spPr>
          <a:xfrm>
            <a:off x="1634850" y="3315725"/>
            <a:ext cx="26193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5"/>
          </p:nvPr>
        </p:nvSpPr>
        <p:spPr>
          <a:xfrm>
            <a:off x="50428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6"/>
          </p:nvPr>
        </p:nvSpPr>
        <p:spPr>
          <a:xfrm>
            <a:off x="5042750" y="1571850"/>
            <a:ext cx="26193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ctrTitle" idx="7"/>
          </p:nvPr>
        </p:nvSpPr>
        <p:spPr>
          <a:xfrm>
            <a:off x="50428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8"/>
          </p:nvPr>
        </p:nvSpPr>
        <p:spPr>
          <a:xfrm>
            <a:off x="5042750" y="3315725"/>
            <a:ext cx="26193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60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4" r:id="rId12"/>
    <p:sldLayoutId id="214748366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tif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DD41C6-91CC-0B48-B705-994E54743B0E}"/>
              </a:ext>
            </a:extLst>
          </p:cNvPr>
          <p:cNvSpPr txBox="1"/>
          <p:nvPr/>
        </p:nvSpPr>
        <p:spPr>
          <a:xfrm>
            <a:off x="2286000" y="13784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Research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Project - </a:t>
            </a:r>
            <a:r>
              <a:rPr lang="it-IT" sz="1600" dirty="0" err="1">
                <a:solidFill>
                  <a:schemeClr val="bg1"/>
                </a:solidFill>
                <a:latin typeface="Abel" panose="02000506030000020004" pitchFamily="2" charset="0"/>
              </a:rPr>
              <a:t>Applied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Statistics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2022</a:t>
            </a:r>
          </a:p>
        </p:txBody>
      </p:sp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F2182F9E-4073-844D-B447-445C937B7CEE}"/>
              </a:ext>
            </a:extLst>
          </p:cNvPr>
          <p:cNvSpPr/>
          <p:nvPr/>
        </p:nvSpPr>
        <p:spPr>
          <a:xfrm>
            <a:off x="404660" y="1124296"/>
            <a:ext cx="8334681" cy="2142308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4;p22">
            <a:extLst>
              <a:ext uri="{FF2B5EF4-FFF2-40B4-BE49-F238E27FC236}">
                <a16:creationId xmlns:a16="http://schemas.microsoft.com/office/drawing/2014/main" id="{7EE4E464-0A32-9140-B5B6-D497C5B50C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680" y="1185256"/>
            <a:ext cx="8168640" cy="1832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bel" panose="02000506030000020004" pitchFamily="2" charset="0"/>
              </a:rPr>
              <a:t>PREDICTION OF CHEMOTHERAPY RESPONSE IN LIVER METASTASES</a:t>
            </a:r>
            <a:endParaRPr dirty="0">
              <a:latin typeface="Abel" panose="0200050603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27">
            <a:extLst>
              <a:ext uri="{FF2B5EF4-FFF2-40B4-BE49-F238E27FC236}">
                <a16:creationId xmlns:a16="http://schemas.microsoft.com/office/drawing/2014/main" id="{2BDC6358-23C0-E349-84CC-A7ECF2C62C1F}"/>
              </a:ext>
            </a:extLst>
          </p:cNvPr>
          <p:cNvSpPr/>
          <p:nvPr/>
        </p:nvSpPr>
        <p:spPr>
          <a:xfrm>
            <a:off x="3896414" y="809895"/>
            <a:ext cx="4733781" cy="2534195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2;p27">
            <a:extLst>
              <a:ext uri="{FF2B5EF4-FFF2-40B4-BE49-F238E27FC236}">
                <a16:creationId xmlns:a16="http://schemas.microsoft.com/office/drawing/2014/main" id="{CBB2D149-B622-7740-BDF4-5323872613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81805" y="1182438"/>
            <a:ext cx="4362995" cy="1269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b="1" dirty="0"/>
              <a:t>METHODOLOGY</a:t>
            </a:r>
            <a:endParaRPr sz="6000" b="1" dirty="0"/>
          </a:p>
        </p:txBody>
      </p:sp>
      <p:sp>
        <p:nvSpPr>
          <p:cNvPr id="7" name="Google Shape;133;p27">
            <a:extLst>
              <a:ext uri="{FF2B5EF4-FFF2-40B4-BE49-F238E27FC236}">
                <a16:creationId xmlns:a16="http://schemas.microsoft.com/office/drawing/2014/main" id="{22A38B8C-DB99-2C4C-9A6A-BBB0219F86B3}"/>
              </a:ext>
            </a:extLst>
          </p:cNvPr>
          <p:cNvSpPr txBox="1">
            <a:spLocks/>
          </p:cNvSpPr>
          <p:nvPr/>
        </p:nvSpPr>
        <p:spPr>
          <a:xfrm>
            <a:off x="5107103" y="235936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Abel" panose="02000506030000020004" pitchFamily="2" charset="0"/>
              </a:rPr>
              <a:t>Data </a:t>
            </a:r>
            <a:r>
              <a:rPr lang="it-IT" sz="1600" dirty="0" err="1">
                <a:solidFill>
                  <a:schemeClr val="bg1"/>
                </a:solidFill>
                <a:latin typeface="Abel" panose="02000506030000020004" pitchFamily="2" charset="0"/>
              </a:rPr>
              <a:t>exploration</a:t>
            </a:r>
            <a:endParaRPr lang="it-IT" sz="1600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Abel" panose="02000506030000020004" pitchFamily="2" charset="0"/>
              </a:rPr>
              <a:t>PCA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ctrTitle" idx="6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METHODOLOGY</a:t>
            </a:r>
            <a:endParaRPr sz="2000" dirty="0">
              <a:latin typeface="Abel" panose="02000506030000020004" pitchFamily="2" charset="0"/>
            </a:endParaRPr>
          </a:p>
        </p:txBody>
      </p:sp>
      <p:grpSp>
        <p:nvGrpSpPr>
          <p:cNvPr id="139" name="Google Shape;139;p28"/>
          <p:cNvGrpSpPr/>
          <p:nvPr/>
        </p:nvGrpSpPr>
        <p:grpSpPr>
          <a:xfrm>
            <a:off x="6923230" y="2065670"/>
            <a:ext cx="411640" cy="378010"/>
            <a:chOff x="4366182" y="2063322"/>
            <a:chExt cx="411640" cy="378010"/>
          </a:xfrm>
        </p:grpSpPr>
        <p:sp>
          <p:nvSpPr>
            <p:cNvPr id="140" name="Google Shape;140;p28"/>
            <p:cNvSpPr/>
            <p:nvPr/>
          </p:nvSpPr>
          <p:spPr>
            <a:xfrm>
              <a:off x="4366182" y="2245452"/>
              <a:ext cx="115411" cy="98906"/>
            </a:xfrm>
            <a:custGeom>
              <a:avLst/>
              <a:gdLst/>
              <a:ahLst/>
              <a:cxnLst/>
              <a:rect l="l" t="t" r="r" b="b"/>
              <a:pathLst>
                <a:path w="4482" h="3841" extrusionOk="0">
                  <a:moveTo>
                    <a:pt x="2558" y="569"/>
                  </a:moveTo>
                  <a:cubicBezTo>
                    <a:pt x="3248" y="569"/>
                    <a:pt x="3909" y="1104"/>
                    <a:pt x="3909" y="1920"/>
                  </a:cubicBezTo>
                  <a:cubicBezTo>
                    <a:pt x="3909" y="2663"/>
                    <a:pt x="3306" y="3256"/>
                    <a:pt x="2563" y="3256"/>
                  </a:cubicBezTo>
                  <a:cubicBezTo>
                    <a:pt x="1367" y="3256"/>
                    <a:pt x="765" y="1809"/>
                    <a:pt x="1619" y="965"/>
                  </a:cubicBezTo>
                  <a:cubicBezTo>
                    <a:pt x="1892" y="692"/>
                    <a:pt x="2228" y="569"/>
                    <a:pt x="2558" y="569"/>
                  </a:cubicBezTo>
                  <a:close/>
                  <a:moveTo>
                    <a:pt x="2563" y="1"/>
                  </a:moveTo>
                  <a:cubicBezTo>
                    <a:pt x="855" y="1"/>
                    <a:pt x="1" y="2060"/>
                    <a:pt x="1207" y="3276"/>
                  </a:cubicBezTo>
                  <a:cubicBezTo>
                    <a:pt x="1596" y="3666"/>
                    <a:pt x="2076" y="3840"/>
                    <a:pt x="2548" y="3840"/>
                  </a:cubicBezTo>
                  <a:cubicBezTo>
                    <a:pt x="3534" y="3840"/>
                    <a:pt x="4482" y="3075"/>
                    <a:pt x="4482" y="1920"/>
                  </a:cubicBezTo>
                  <a:cubicBezTo>
                    <a:pt x="4482" y="855"/>
                    <a:pt x="3618" y="1"/>
                    <a:pt x="25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4517283" y="2063322"/>
              <a:ext cx="260539" cy="378010"/>
            </a:xfrm>
            <a:custGeom>
              <a:avLst/>
              <a:gdLst/>
              <a:ahLst/>
              <a:cxnLst/>
              <a:rect l="l" t="t" r="r" b="b"/>
              <a:pathLst>
                <a:path w="10118" h="14680" extrusionOk="0">
                  <a:moveTo>
                    <a:pt x="3794" y="575"/>
                  </a:moveTo>
                  <a:cubicBezTo>
                    <a:pt x="4117" y="575"/>
                    <a:pt x="4446" y="695"/>
                    <a:pt x="4713" y="965"/>
                  </a:cubicBezTo>
                  <a:cubicBezTo>
                    <a:pt x="5547" y="1799"/>
                    <a:pt x="4964" y="3225"/>
                    <a:pt x="3788" y="3225"/>
                  </a:cubicBezTo>
                  <a:cubicBezTo>
                    <a:pt x="3055" y="3215"/>
                    <a:pt x="2462" y="2633"/>
                    <a:pt x="2462" y="1899"/>
                  </a:cubicBezTo>
                  <a:cubicBezTo>
                    <a:pt x="2462" y="1104"/>
                    <a:pt x="3116" y="575"/>
                    <a:pt x="3794" y="575"/>
                  </a:cubicBezTo>
                  <a:close/>
                  <a:moveTo>
                    <a:pt x="7817" y="3487"/>
                  </a:moveTo>
                  <a:lnTo>
                    <a:pt x="7817" y="3497"/>
                  </a:lnTo>
                  <a:cubicBezTo>
                    <a:pt x="8782" y="3497"/>
                    <a:pt x="9274" y="4672"/>
                    <a:pt x="8581" y="5355"/>
                  </a:cubicBezTo>
                  <a:cubicBezTo>
                    <a:pt x="8360" y="5580"/>
                    <a:pt x="8087" y="5680"/>
                    <a:pt x="7820" y="5680"/>
                  </a:cubicBezTo>
                  <a:cubicBezTo>
                    <a:pt x="7260" y="5680"/>
                    <a:pt x="6722" y="5241"/>
                    <a:pt x="6722" y="4582"/>
                  </a:cubicBezTo>
                  <a:cubicBezTo>
                    <a:pt x="6722" y="3979"/>
                    <a:pt x="7214" y="3487"/>
                    <a:pt x="7817" y="3487"/>
                  </a:cubicBezTo>
                  <a:close/>
                  <a:moveTo>
                    <a:pt x="3773" y="5399"/>
                  </a:moveTo>
                  <a:cubicBezTo>
                    <a:pt x="4777" y="5399"/>
                    <a:pt x="5737" y="6180"/>
                    <a:pt x="5737" y="7355"/>
                  </a:cubicBezTo>
                  <a:cubicBezTo>
                    <a:pt x="5737" y="8430"/>
                    <a:pt x="4863" y="9304"/>
                    <a:pt x="3788" y="9314"/>
                  </a:cubicBezTo>
                  <a:cubicBezTo>
                    <a:pt x="2040" y="9314"/>
                    <a:pt x="1176" y="7204"/>
                    <a:pt x="2402" y="5978"/>
                  </a:cubicBezTo>
                  <a:cubicBezTo>
                    <a:pt x="2802" y="5578"/>
                    <a:pt x="3293" y="5399"/>
                    <a:pt x="3773" y="5399"/>
                  </a:cubicBezTo>
                  <a:close/>
                  <a:moveTo>
                    <a:pt x="6812" y="11484"/>
                  </a:moveTo>
                  <a:cubicBezTo>
                    <a:pt x="7536" y="11484"/>
                    <a:pt x="8129" y="12077"/>
                    <a:pt x="8129" y="12810"/>
                  </a:cubicBezTo>
                  <a:cubicBezTo>
                    <a:pt x="8129" y="13606"/>
                    <a:pt x="7480" y="14135"/>
                    <a:pt x="6802" y="14135"/>
                  </a:cubicBezTo>
                  <a:cubicBezTo>
                    <a:pt x="6478" y="14135"/>
                    <a:pt x="6148" y="14014"/>
                    <a:pt x="5878" y="13745"/>
                  </a:cubicBezTo>
                  <a:cubicBezTo>
                    <a:pt x="5044" y="12911"/>
                    <a:pt x="5637" y="11484"/>
                    <a:pt x="6812" y="11484"/>
                  </a:cubicBezTo>
                  <a:close/>
                  <a:moveTo>
                    <a:pt x="3778" y="0"/>
                  </a:moveTo>
                  <a:cubicBezTo>
                    <a:pt x="2794" y="0"/>
                    <a:pt x="1970" y="764"/>
                    <a:pt x="1889" y="1749"/>
                  </a:cubicBezTo>
                  <a:cubicBezTo>
                    <a:pt x="1819" y="2743"/>
                    <a:pt x="2512" y="3617"/>
                    <a:pt x="3497" y="3768"/>
                  </a:cubicBezTo>
                  <a:lnTo>
                    <a:pt x="3497" y="4843"/>
                  </a:lnTo>
                  <a:cubicBezTo>
                    <a:pt x="2110" y="5004"/>
                    <a:pt x="1116" y="6250"/>
                    <a:pt x="1276" y="7636"/>
                  </a:cubicBezTo>
                  <a:lnTo>
                    <a:pt x="332" y="7857"/>
                  </a:lnTo>
                  <a:cubicBezTo>
                    <a:pt x="1" y="7928"/>
                    <a:pt x="51" y="8420"/>
                    <a:pt x="392" y="8420"/>
                  </a:cubicBezTo>
                  <a:lnTo>
                    <a:pt x="463" y="8420"/>
                  </a:lnTo>
                  <a:lnTo>
                    <a:pt x="1397" y="8199"/>
                  </a:lnTo>
                  <a:cubicBezTo>
                    <a:pt x="1772" y="9240"/>
                    <a:pt x="2749" y="9879"/>
                    <a:pt x="3784" y="9879"/>
                  </a:cubicBezTo>
                  <a:cubicBezTo>
                    <a:pt x="4107" y="9879"/>
                    <a:pt x="4435" y="9817"/>
                    <a:pt x="4753" y="9686"/>
                  </a:cubicBezTo>
                  <a:lnTo>
                    <a:pt x="5657" y="11313"/>
                  </a:lnTo>
                  <a:cubicBezTo>
                    <a:pt x="4873" y="11916"/>
                    <a:pt x="4693" y="13011"/>
                    <a:pt x="5235" y="13835"/>
                  </a:cubicBezTo>
                  <a:cubicBezTo>
                    <a:pt x="5601" y="14380"/>
                    <a:pt x="6195" y="14679"/>
                    <a:pt x="6806" y="14679"/>
                  </a:cubicBezTo>
                  <a:cubicBezTo>
                    <a:pt x="7118" y="14679"/>
                    <a:pt x="7434" y="14601"/>
                    <a:pt x="7727" y="14438"/>
                  </a:cubicBezTo>
                  <a:cubicBezTo>
                    <a:pt x="8591" y="13956"/>
                    <a:pt x="8932" y="12901"/>
                    <a:pt x="8520" y="12007"/>
                  </a:cubicBezTo>
                  <a:cubicBezTo>
                    <a:pt x="8205" y="11322"/>
                    <a:pt x="7524" y="10914"/>
                    <a:pt x="6812" y="10914"/>
                  </a:cubicBezTo>
                  <a:cubicBezTo>
                    <a:pt x="6594" y="10914"/>
                    <a:pt x="6373" y="10952"/>
                    <a:pt x="6159" y="11032"/>
                  </a:cubicBezTo>
                  <a:lnTo>
                    <a:pt x="5255" y="9404"/>
                  </a:lnTo>
                  <a:cubicBezTo>
                    <a:pt x="6280" y="8671"/>
                    <a:pt x="6612" y="7285"/>
                    <a:pt x="6019" y="6169"/>
                  </a:cubicBezTo>
                  <a:lnTo>
                    <a:pt x="6622" y="5747"/>
                  </a:lnTo>
                  <a:cubicBezTo>
                    <a:pt x="6943" y="6069"/>
                    <a:pt x="7365" y="6250"/>
                    <a:pt x="7817" y="6250"/>
                  </a:cubicBezTo>
                  <a:cubicBezTo>
                    <a:pt x="9475" y="6250"/>
                    <a:pt x="10118" y="4079"/>
                    <a:pt x="8721" y="3175"/>
                  </a:cubicBezTo>
                  <a:cubicBezTo>
                    <a:pt x="8426" y="2987"/>
                    <a:pt x="8116" y="2904"/>
                    <a:pt x="7819" y="2904"/>
                  </a:cubicBezTo>
                  <a:cubicBezTo>
                    <a:pt x="6703" y="2904"/>
                    <a:pt x="5753" y="4077"/>
                    <a:pt x="6300" y="5275"/>
                  </a:cubicBezTo>
                  <a:lnTo>
                    <a:pt x="5687" y="5697"/>
                  </a:lnTo>
                  <a:cubicBezTo>
                    <a:pt x="5275" y="5215"/>
                    <a:pt x="4693" y="4913"/>
                    <a:pt x="4070" y="4843"/>
                  </a:cubicBezTo>
                  <a:lnTo>
                    <a:pt x="4070" y="3768"/>
                  </a:lnTo>
                  <a:cubicBezTo>
                    <a:pt x="5044" y="3617"/>
                    <a:pt x="5747" y="2743"/>
                    <a:pt x="5677" y="1749"/>
                  </a:cubicBezTo>
                  <a:cubicBezTo>
                    <a:pt x="5597" y="764"/>
                    <a:pt x="4773" y="0"/>
                    <a:pt x="377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4489859" y="2271588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1" y="432"/>
                    <a:pt x="292" y="553"/>
                  </a:cubicBezTo>
                  <a:cubicBezTo>
                    <a:pt x="332" y="569"/>
                    <a:pt x="371" y="577"/>
                    <a:pt x="408" y="577"/>
                  </a:cubicBezTo>
                  <a:cubicBezTo>
                    <a:pt x="641" y="577"/>
                    <a:pt x="794" y="281"/>
                    <a:pt x="603" y="91"/>
                  </a:cubicBezTo>
                  <a:cubicBezTo>
                    <a:pt x="553" y="30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4633184" y="2245194"/>
              <a:ext cx="14781" cy="15296"/>
            </a:xfrm>
            <a:custGeom>
              <a:avLst/>
              <a:gdLst/>
              <a:ahLst/>
              <a:cxnLst/>
              <a:rect l="l" t="t" r="r" b="b"/>
              <a:pathLst>
                <a:path w="574" h="594" extrusionOk="0"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302"/>
                  </a:lnTo>
                  <a:cubicBezTo>
                    <a:pt x="1" y="463"/>
                    <a:pt x="121" y="583"/>
                    <a:pt x="282" y="593"/>
                  </a:cubicBezTo>
                  <a:cubicBezTo>
                    <a:pt x="443" y="593"/>
                    <a:pt x="573" y="463"/>
                    <a:pt x="573" y="312"/>
                  </a:cubicBezTo>
                  <a:lnTo>
                    <a:pt x="573" y="292"/>
                  </a:lnTo>
                  <a:cubicBezTo>
                    <a:pt x="573" y="131"/>
                    <a:pt x="443" y="0"/>
                    <a:pt x="29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4581452" y="2245709"/>
              <a:ext cx="56496" cy="40350"/>
            </a:xfrm>
            <a:custGeom>
              <a:avLst/>
              <a:gdLst/>
              <a:ahLst/>
              <a:cxnLst/>
              <a:rect l="l" t="t" r="r" b="b"/>
              <a:pathLst>
                <a:path w="2194" h="1567" extrusionOk="0">
                  <a:moveTo>
                    <a:pt x="287" y="1"/>
                  </a:moveTo>
                  <a:cubicBezTo>
                    <a:pt x="148" y="1"/>
                    <a:pt x="10" y="91"/>
                    <a:pt x="0" y="272"/>
                  </a:cubicBezTo>
                  <a:cubicBezTo>
                    <a:pt x="0" y="1023"/>
                    <a:pt x="615" y="1567"/>
                    <a:pt x="1296" y="1567"/>
                  </a:cubicBezTo>
                  <a:cubicBezTo>
                    <a:pt x="1489" y="1567"/>
                    <a:pt x="1688" y="1523"/>
                    <a:pt x="1879" y="1427"/>
                  </a:cubicBezTo>
                  <a:cubicBezTo>
                    <a:pt x="2193" y="1291"/>
                    <a:pt x="2041" y="868"/>
                    <a:pt x="1774" y="868"/>
                  </a:cubicBezTo>
                  <a:cubicBezTo>
                    <a:pt x="1725" y="868"/>
                    <a:pt x="1672" y="882"/>
                    <a:pt x="1618" y="915"/>
                  </a:cubicBezTo>
                  <a:cubicBezTo>
                    <a:pt x="1517" y="965"/>
                    <a:pt x="1407" y="985"/>
                    <a:pt x="1296" y="985"/>
                  </a:cubicBezTo>
                  <a:cubicBezTo>
                    <a:pt x="894" y="985"/>
                    <a:pt x="573" y="664"/>
                    <a:pt x="573" y="272"/>
                  </a:cubicBezTo>
                  <a:cubicBezTo>
                    <a:pt x="563" y="91"/>
                    <a:pt x="425" y="1"/>
                    <a:pt x="28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28"/>
          <p:cNvGrpSpPr/>
          <p:nvPr/>
        </p:nvGrpSpPr>
        <p:grpSpPr>
          <a:xfrm>
            <a:off x="1791974" y="2065657"/>
            <a:ext cx="382413" cy="378036"/>
            <a:chOff x="1534913" y="1707872"/>
            <a:chExt cx="382413" cy="378036"/>
          </a:xfrm>
        </p:grpSpPr>
        <p:sp>
          <p:nvSpPr>
            <p:cNvPr id="146" name="Google Shape;146;p28"/>
            <p:cNvSpPr/>
            <p:nvPr/>
          </p:nvSpPr>
          <p:spPr>
            <a:xfrm>
              <a:off x="1878315" y="1939519"/>
              <a:ext cx="17793" cy="15218"/>
            </a:xfrm>
            <a:custGeom>
              <a:avLst/>
              <a:gdLst/>
              <a:ahLst/>
              <a:cxnLst/>
              <a:rect l="l" t="t" r="r" b="b"/>
              <a:pathLst>
                <a:path w="691" h="591" extrusionOk="0">
                  <a:moveTo>
                    <a:pt x="358" y="1"/>
                  </a:moveTo>
                  <a:cubicBezTo>
                    <a:pt x="246" y="1"/>
                    <a:pt x="142" y="68"/>
                    <a:pt x="98" y="179"/>
                  </a:cubicBezTo>
                  <a:lnTo>
                    <a:pt x="98" y="189"/>
                  </a:lnTo>
                  <a:cubicBezTo>
                    <a:pt x="0" y="417"/>
                    <a:pt x="190" y="591"/>
                    <a:pt x="377" y="591"/>
                  </a:cubicBezTo>
                  <a:cubicBezTo>
                    <a:pt x="478" y="591"/>
                    <a:pt x="578" y="540"/>
                    <a:pt x="630" y="420"/>
                  </a:cubicBezTo>
                  <a:lnTo>
                    <a:pt x="630" y="400"/>
                  </a:lnTo>
                  <a:cubicBezTo>
                    <a:pt x="691" y="249"/>
                    <a:pt x="620" y="89"/>
                    <a:pt x="480" y="28"/>
                  </a:cubicBezTo>
                  <a:cubicBezTo>
                    <a:pt x="440" y="10"/>
                    <a:pt x="398" y="1"/>
                    <a:pt x="3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1534913" y="1707872"/>
              <a:ext cx="382413" cy="378036"/>
            </a:xfrm>
            <a:custGeom>
              <a:avLst/>
              <a:gdLst/>
              <a:ahLst/>
              <a:cxnLst/>
              <a:rect l="l" t="t" r="r" b="b"/>
              <a:pathLst>
                <a:path w="14851" h="14681" extrusionOk="0">
                  <a:moveTo>
                    <a:pt x="9234" y="575"/>
                  </a:moveTo>
                  <a:cubicBezTo>
                    <a:pt x="9606" y="575"/>
                    <a:pt x="9978" y="665"/>
                    <a:pt x="10299" y="856"/>
                  </a:cubicBezTo>
                  <a:cubicBezTo>
                    <a:pt x="10832" y="1167"/>
                    <a:pt x="11214" y="1700"/>
                    <a:pt x="11334" y="2313"/>
                  </a:cubicBezTo>
                  <a:cubicBezTo>
                    <a:pt x="11475" y="2986"/>
                    <a:pt x="11354" y="3679"/>
                    <a:pt x="11013" y="4262"/>
                  </a:cubicBezTo>
                  <a:cubicBezTo>
                    <a:pt x="10512" y="5136"/>
                    <a:pt x="9630" y="5640"/>
                    <a:pt x="8767" y="5640"/>
                  </a:cubicBezTo>
                  <a:cubicBezTo>
                    <a:pt x="8400" y="5640"/>
                    <a:pt x="8037" y="5549"/>
                    <a:pt x="7707" y="5357"/>
                  </a:cubicBezTo>
                  <a:cubicBezTo>
                    <a:pt x="6592" y="4724"/>
                    <a:pt x="6280" y="3187"/>
                    <a:pt x="6994" y="1951"/>
                  </a:cubicBezTo>
                  <a:cubicBezTo>
                    <a:pt x="7496" y="1077"/>
                    <a:pt x="8370" y="575"/>
                    <a:pt x="9234" y="575"/>
                  </a:cubicBezTo>
                  <a:close/>
                  <a:moveTo>
                    <a:pt x="4356" y="1601"/>
                  </a:moveTo>
                  <a:cubicBezTo>
                    <a:pt x="5065" y="1601"/>
                    <a:pt x="5739" y="1877"/>
                    <a:pt x="6180" y="2393"/>
                  </a:cubicBezTo>
                  <a:cubicBezTo>
                    <a:pt x="5959" y="3117"/>
                    <a:pt x="5999" y="3890"/>
                    <a:pt x="6290" y="4583"/>
                  </a:cubicBezTo>
                  <a:cubicBezTo>
                    <a:pt x="5738" y="4744"/>
                    <a:pt x="5236" y="5046"/>
                    <a:pt x="4834" y="5448"/>
                  </a:cubicBezTo>
                  <a:cubicBezTo>
                    <a:pt x="4663" y="5628"/>
                    <a:pt x="4502" y="5819"/>
                    <a:pt x="4371" y="6030"/>
                  </a:cubicBezTo>
                  <a:cubicBezTo>
                    <a:pt x="4211" y="5970"/>
                    <a:pt x="4050" y="5920"/>
                    <a:pt x="3889" y="5890"/>
                  </a:cubicBezTo>
                  <a:cubicBezTo>
                    <a:pt x="3642" y="5833"/>
                    <a:pt x="3393" y="5805"/>
                    <a:pt x="3143" y="5805"/>
                  </a:cubicBezTo>
                  <a:cubicBezTo>
                    <a:pt x="2906" y="5805"/>
                    <a:pt x="2668" y="5831"/>
                    <a:pt x="2432" y="5880"/>
                  </a:cubicBezTo>
                  <a:cubicBezTo>
                    <a:pt x="2171" y="5689"/>
                    <a:pt x="1960" y="5427"/>
                    <a:pt x="1809" y="5136"/>
                  </a:cubicBezTo>
                  <a:cubicBezTo>
                    <a:pt x="1237" y="4001"/>
                    <a:pt x="1809" y="2544"/>
                    <a:pt x="3095" y="1901"/>
                  </a:cubicBezTo>
                  <a:cubicBezTo>
                    <a:pt x="3500" y="1699"/>
                    <a:pt x="3934" y="1601"/>
                    <a:pt x="4356" y="1601"/>
                  </a:cubicBezTo>
                  <a:close/>
                  <a:moveTo>
                    <a:pt x="12161" y="2071"/>
                  </a:moveTo>
                  <a:cubicBezTo>
                    <a:pt x="12414" y="2071"/>
                    <a:pt x="12671" y="2120"/>
                    <a:pt x="12912" y="2222"/>
                  </a:cubicBezTo>
                  <a:cubicBezTo>
                    <a:pt x="13454" y="2443"/>
                    <a:pt x="13866" y="2896"/>
                    <a:pt x="14057" y="3458"/>
                  </a:cubicBezTo>
                  <a:cubicBezTo>
                    <a:pt x="14268" y="4071"/>
                    <a:pt x="14248" y="4734"/>
                    <a:pt x="13987" y="5337"/>
                  </a:cubicBezTo>
                  <a:lnTo>
                    <a:pt x="13987" y="5327"/>
                  </a:lnTo>
                  <a:cubicBezTo>
                    <a:pt x="13876" y="5608"/>
                    <a:pt x="13715" y="5859"/>
                    <a:pt x="13514" y="6081"/>
                  </a:cubicBezTo>
                  <a:cubicBezTo>
                    <a:pt x="13002" y="5484"/>
                    <a:pt x="12264" y="5147"/>
                    <a:pt x="11490" y="5147"/>
                  </a:cubicBezTo>
                  <a:cubicBezTo>
                    <a:pt x="11338" y="5147"/>
                    <a:pt x="11185" y="5160"/>
                    <a:pt x="11033" y="5186"/>
                  </a:cubicBezTo>
                  <a:cubicBezTo>
                    <a:pt x="11214" y="4985"/>
                    <a:pt x="11374" y="4774"/>
                    <a:pt x="11505" y="4543"/>
                  </a:cubicBezTo>
                  <a:cubicBezTo>
                    <a:pt x="11927" y="3830"/>
                    <a:pt x="12058" y="2996"/>
                    <a:pt x="11897" y="2192"/>
                  </a:cubicBezTo>
                  <a:lnTo>
                    <a:pt x="11877" y="2092"/>
                  </a:lnTo>
                  <a:cubicBezTo>
                    <a:pt x="11970" y="2078"/>
                    <a:pt x="12065" y="2071"/>
                    <a:pt x="12161" y="2071"/>
                  </a:cubicBezTo>
                  <a:close/>
                  <a:moveTo>
                    <a:pt x="6582" y="5096"/>
                  </a:moveTo>
                  <a:cubicBezTo>
                    <a:pt x="7084" y="5799"/>
                    <a:pt x="7898" y="6211"/>
                    <a:pt x="8762" y="6211"/>
                  </a:cubicBezTo>
                  <a:cubicBezTo>
                    <a:pt x="8873" y="6211"/>
                    <a:pt x="8983" y="6201"/>
                    <a:pt x="9104" y="6191"/>
                  </a:cubicBezTo>
                  <a:lnTo>
                    <a:pt x="9104" y="6191"/>
                  </a:lnTo>
                  <a:cubicBezTo>
                    <a:pt x="9566" y="7095"/>
                    <a:pt x="9345" y="8281"/>
                    <a:pt x="8561" y="9095"/>
                  </a:cubicBezTo>
                  <a:lnTo>
                    <a:pt x="8551" y="9105"/>
                  </a:lnTo>
                  <a:lnTo>
                    <a:pt x="8521" y="9135"/>
                  </a:lnTo>
                  <a:cubicBezTo>
                    <a:pt x="8019" y="9657"/>
                    <a:pt x="7325" y="9949"/>
                    <a:pt x="6602" y="9959"/>
                  </a:cubicBezTo>
                  <a:cubicBezTo>
                    <a:pt x="6590" y="9959"/>
                    <a:pt x="6578" y="9959"/>
                    <a:pt x="6565" y="9959"/>
                  </a:cubicBezTo>
                  <a:cubicBezTo>
                    <a:pt x="5996" y="9959"/>
                    <a:pt x="5448" y="9729"/>
                    <a:pt x="5045" y="9336"/>
                  </a:cubicBezTo>
                  <a:cubicBezTo>
                    <a:pt x="4140" y="8432"/>
                    <a:pt x="4231" y="6864"/>
                    <a:pt x="5236" y="5849"/>
                  </a:cubicBezTo>
                  <a:cubicBezTo>
                    <a:pt x="5607" y="5478"/>
                    <a:pt x="6069" y="5216"/>
                    <a:pt x="6582" y="5096"/>
                  </a:cubicBezTo>
                  <a:close/>
                  <a:moveTo>
                    <a:pt x="3153" y="6376"/>
                  </a:moveTo>
                  <a:cubicBezTo>
                    <a:pt x="3355" y="6376"/>
                    <a:pt x="3561" y="6398"/>
                    <a:pt x="3769" y="6442"/>
                  </a:cubicBezTo>
                  <a:cubicBezTo>
                    <a:pt x="3879" y="6472"/>
                    <a:pt x="4000" y="6502"/>
                    <a:pt x="4110" y="6543"/>
                  </a:cubicBezTo>
                  <a:cubicBezTo>
                    <a:pt x="3648" y="7648"/>
                    <a:pt x="3819" y="8904"/>
                    <a:pt x="4643" y="9738"/>
                  </a:cubicBezTo>
                  <a:cubicBezTo>
                    <a:pt x="4844" y="9929"/>
                    <a:pt x="5065" y="10099"/>
                    <a:pt x="5316" y="10220"/>
                  </a:cubicBezTo>
                  <a:cubicBezTo>
                    <a:pt x="5125" y="10431"/>
                    <a:pt x="4914" y="10602"/>
                    <a:pt x="4673" y="10722"/>
                  </a:cubicBezTo>
                  <a:cubicBezTo>
                    <a:pt x="4653" y="10732"/>
                    <a:pt x="4643" y="10742"/>
                    <a:pt x="4623" y="10752"/>
                  </a:cubicBezTo>
                  <a:cubicBezTo>
                    <a:pt x="4239" y="10947"/>
                    <a:pt x="3816" y="11048"/>
                    <a:pt x="3391" y="11048"/>
                  </a:cubicBezTo>
                  <a:cubicBezTo>
                    <a:pt x="3181" y="11048"/>
                    <a:pt x="2970" y="11023"/>
                    <a:pt x="2764" y="10973"/>
                  </a:cubicBezTo>
                  <a:lnTo>
                    <a:pt x="2764" y="10984"/>
                  </a:lnTo>
                  <a:cubicBezTo>
                    <a:pt x="2091" y="10843"/>
                    <a:pt x="1508" y="10461"/>
                    <a:pt x="1106" y="9908"/>
                  </a:cubicBezTo>
                  <a:cubicBezTo>
                    <a:pt x="734" y="9406"/>
                    <a:pt x="594" y="8763"/>
                    <a:pt x="734" y="8150"/>
                  </a:cubicBezTo>
                  <a:cubicBezTo>
                    <a:pt x="966" y="7088"/>
                    <a:pt x="1986" y="6376"/>
                    <a:pt x="3153" y="6376"/>
                  </a:cubicBezTo>
                  <a:close/>
                  <a:moveTo>
                    <a:pt x="8641" y="9798"/>
                  </a:moveTo>
                  <a:cubicBezTo>
                    <a:pt x="8903" y="10391"/>
                    <a:pt x="9375" y="10883"/>
                    <a:pt x="9968" y="11164"/>
                  </a:cubicBezTo>
                  <a:lnTo>
                    <a:pt x="9958" y="11164"/>
                  </a:lnTo>
                  <a:cubicBezTo>
                    <a:pt x="10159" y="12249"/>
                    <a:pt x="9485" y="13395"/>
                    <a:pt x="8340" y="13877"/>
                  </a:cubicBezTo>
                  <a:cubicBezTo>
                    <a:pt x="7994" y="14028"/>
                    <a:pt x="7622" y="14104"/>
                    <a:pt x="7251" y="14104"/>
                  </a:cubicBezTo>
                  <a:cubicBezTo>
                    <a:pt x="6954" y="14104"/>
                    <a:pt x="6656" y="14056"/>
                    <a:pt x="6371" y="13957"/>
                  </a:cubicBezTo>
                  <a:cubicBezTo>
                    <a:pt x="5215" y="13596"/>
                    <a:pt x="4592" y="12340"/>
                    <a:pt x="5004" y="11194"/>
                  </a:cubicBezTo>
                  <a:cubicBezTo>
                    <a:pt x="5336" y="11004"/>
                    <a:pt x="5637" y="10752"/>
                    <a:pt x="5868" y="10441"/>
                  </a:cubicBezTo>
                  <a:cubicBezTo>
                    <a:pt x="6110" y="10501"/>
                    <a:pt x="6351" y="10531"/>
                    <a:pt x="6602" y="10531"/>
                  </a:cubicBezTo>
                  <a:cubicBezTo>
                    <a:pt x="7345" y="10531"/>
                    <a:pt x="8059" y="10270"/>
                    <a:pt x="8641" y="9798"/>
                  </a:cubicBezTo>
                  <a:close/>
                  <a:moveTo>
                    <a:pt x="9248" y="1"/>
                  </a:moveTo>
                  <a:cubicBezTo>
                    <a:pt x="8182" y="1"/>
                    <a:pt x="7102" y="607"/>
                    <a:pt x="6491" y="1660"/>
                  </a:cubicBezTo>
                  <a:cubicBezTo>
                    <a:pt x="6461" y="1710"/>
                    <a:pt x="6441" y="1760"/>
                    <a:pt x="6411" y="1810"/>
                  </a:cubicBezTo>
                  <a:cubicBezTo>
                    <a:pt x="6019" y="1439"/>
                    <a:pt x="5517" y="1188"/>
                    <a:pt x="4984" y="1087"/>
                  </a:cubicBezTo>
                  <a:cubicBezTo>
                    <a:pt x="4773" y="1046"/>
                    <a:pt x="4559" y="1026"/>
                    <a:pt x="4345" y="1026"/>
                  </a:cubicBezTo>
                  <a:cubicBezTo>
                    <a:pt x="3824" y="1026"/>
                    <a:pt x="3304" y="1147"/>
                    <a:pt x="2834" y="1389"/>
                  </a:cubicBezTo>
                  <a:cubicBezTo>
                    <a:pt x="1267" y="2172"/>
                    <a:pt x="584" y="3971"/>
                    <a:pt x="1297" y="5407"/>
                  </a:cubicBezTo>
                  <a:cubicBezTo>
                    <a:pt x="1428" y="5659"/>
                    <a:pt x="1598" y="5890"/>
                    <a:pt x="1799" y="6091"/>
                  </a:cubicBezTo>
                  <a:cubicBezTo>
                    <a:pt x="976" y="6442"/>
                    <a:pt x="373" y="7166"/>
                    <a:pt x="172" y="8040"/>
                  </a:cubicBezTo>
                  <a:cubicBezTo>
                    <a:pt x="1" y="8803"/>
                    <a:pt x="172" y="9607"/>
                    <a:pt x="644" y="10250"/>
                  </a:cubicBezTo>
                  <a:cubicBezTo>
                    <a:pt x="1126" y="10913"/>
                    <a:pt x="1840" y="11375"/>
                    <a:pt x="2643" y="11546"/>
                  </a:cubicBezTo>
                  <a:cubicBezTo>
                    <a:pt x="2884" y="11596"/>
                    <a:pt x="3136" y="11627"/>
                    <a:pt x="3387" y="11627"/>
                  </a:cubicBezTo>
                  <a:cubicBezTo>
                    <a:pt x="3718" y="11627"/>
                    <a:pt x="4040" y="11576"/>
                    <a:pt x="4351" y="11486"/>
                  </a:cubicBezTo>
                  <a:lnTo>
                    <a:pt x="4351" y="11486"/>
                  </a:lnTo>
                  <a:cubicBezTo>
                    <a:pt x="4261" y="11988"/>
                    <a:pt x="4321" y="12501"/>
                    <a:pt x="4522" y="12973"/>
                  </a:cubicBezTo>
                  <a:cubicBezTo>
                    <a:pt x="4834" y="13696"/>
                    <a:pt x="5436" y="14249"/>
                    <a:pt x="6190" y="14500"/>
                  </a:cubicBezTo>
                  <a:cubicBezTo>
                    <a:pt x="6522" y="14621"/>
                    <a:pt x="6883" y="14681"/>
                    <a:pt x="7235" y="14681"/>
                  </a:cubicBezTo>
                  <a:cubicBezTo>
                    <a:pt x="7697" y="14681"/>
                    <a:pt x="8149" y="14580"/>
                    <a:pt x="8571" y="14410"/>
                  </a:cubicBezTo>
                  <a:cubicBezTo>
                    <a:pt x="9264" y="14118"/>
                    <a:pt x="9837" y="13596"/>
                    <a:pt x="10209" y="12943"/>
                  </a:cubicBezTo>
                  <a:cubicBezTo>
                    <a:pt x="10470" y="12460"/>
                    <a:pt x="10601" y="11908"/>
                    <a:pt x="10560" y="11365"/>
                  </a:cubicBezTo>
                  <a:lnTo>
                    <a:pt x="10560" y="11365"/>
                  </a:lnTo>
                  <a:cubicBezTo>
                    <a:pt x="10741" y="11395"/>
                    <a:pt x="10922" y="11416"/>
                    <a:pt x="11103" y="11416"/>
                  </a:cubicBezTo>
                  <a:cubicBezTo>
                    <a:pt x="11937" y="11405"/>
                    <a:pt x="12721" y="11054"/>
                    <a:pt x="13283" y="10451"/>
                  </a:cubicBezTo>
                  <a:cubicBezTo>
                    <a:pt x="13482" y="10236"/>
                    <a:pt x="13290" y="9958"/>
                    <a:pt x="13072" y="9958"/>
                  </a:cubicBezTo>
                  <a:cubicBezTo>
                    <a:pt x="13004" y="9958"/>
                    <a:pt x="12933" y="9985"/>
                    <a:pt x="12871" y="10049"/>
                  </a:cubicBezTo>
                  <a:cubicBezTo>
                    <a:pt x="12375" y="10566"/>
                    <a:pt x="11738" y="10845"/>
                    <a:pt x="11108" y="10845"/>
                  </a:cubicBezTo>
                  <a:cubicBezTo>
                    <a:pt x="10833" y="10845"/>
                    <a:pt x="10559" y="10792"/>
                    <a:pt x="10299" y="10682"/>
                  </a:cubicBezTo>
                  <a:cubicBezTo>
                    <a:pt x="9727" y="10431"/>
                    <a:pt x="9284" y="9959"/>
                    <a:pt x="9084" y="9366"/>
                  </a:cubicBezTo>
                  <a:cubicBezTo>
                    <a:pt x="9506" y="8884"/>
                    <a:pt x="9787" y="8301"/>
                    <a:pt x="9887" y="7668"/>
                  </a:cubicBezTo>
                  <a:cubicBezTo>
                    <a:pt x="9948" y="7246"/>
                    <a:pt x="9917" y="6834"/>
                    <a:pt x="9807" y="6432"/>
                  </a:cubicBezTo>
                  <a:cubicBezTo>
                    <a:pt x="10290" y="5970"/>
                    <a:pt x="10891" y="5721"/>
                    <a:pt x="11488" y="5721"/>
                  </a:cubicBezTo>
                  <a:cubicBezTo>
                    <a:pt x="11760" y="5721"/>
                    <a:pt x="12031" y="5773"/>
                    <a:pt x="12289" y="5880"/>
                  </a:cubicBezTo>
                  <a:cubicBezTo>
                    <a:pt x="13112" y="6221"/>
                    <a:pt x="13665" y="7105"/>
                    <a:pt x="13655" y="8100"/>
                  </a:cubicBezTo>
                  <a:cubicBezTo>
                    <a:pt x="13655" y="8261"/>
                    <a:pt x="13786" y="8391"/>
                    <a:pt x="13946" y="8391"/>
                  </a:cubicBezTo>
                  <a:cubicBezTo>
                    <a:pt x="14097" y="8391"/>
                    <a:pt x="14228" y="8261"/>
                    <a:pt x="14228" y="8100"/>
                  </a:cubicBezTo>
                  <a:cubicBezTo>
                    <a:pt x="14238" y="7567"/>
                    <a:pt x="14107" y="7045"/>
                    <a:pt x="13856" y="6573"/>
                  </a:cubicBezTo>
                  <a:cubicBezTo>
                    <a:pt x="14137" y="6281"/>
                    <a:pt x="14368" y="5930"/>
                    <a:pt x="14519" y="5548"/>
                  </a:cubicBezTo>
                  <a:cubicBezTo>
                    <a:pt x="14831" y="4835"/>
                    <a:pt x="14851" y="4021"/>
                    <a:pt x="14599" y="3277"/>
                  </a:cubicBezTo>
                  <a:cubicBezTo>
                    <a:pt x="14358" y="2564"/>
                    <a:pt x="13826" y="1991"/>
                    <a:pt x="13133" y="1700"/>
                  </a:cubicBezTo>
                  <a:cubicBezTo>
                    <a:pt x="12819" y="1570"/>
                    <a:pt x="12487" y="1506"/>
                    <a:pt x="12152" y="1506"/>
                  </a:cubicBezTo>
                  <a:cubicBezTo>
                    <a:pt x="11993" y="1506"/>
                    <a:pt x="11834" y="1520"/>
                    <a:pt x="11676" y="1549"/>
                  </a:cubicBezTo>
                  <a:cubicBezTo>
                    <a:pt x="11445" y="1047"/>
                    <a:pt x="11063" y="635"/>
                    <a:pt x="10581" y="354"/>
                  </a:cubicBezTo>
                  <a:cubicBezTo>
                    <a:pt x="10165" y="114"/>
                    <a:pt x="9708" y="1"/>
                    <a:pt x="924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1730253" y="1761638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9" y="0"/>
                  </a:moveTo>
                  <a:cubicBezTo>
                    <a:pt x="155" y="0"/>
                    <a:pt x="0" y="305"/>
                    <a:pt x="191" y="496"/>
                  </a:cubicBezTo>
                  <a:cubicBezTo>
                    <a:pt x="242" y="546"/>
                    <a:pt x="322" y="576"/>
                    <a:pt x="392" y="576"/>
                  </a:cubicBezTo>
                  <a:cubicBezTo>
                    <a:pt x="704" y="576"/>
                    <a:pt x="794" y="144"/>
                    <a:pt x="503" y="24"/>
                  </a:cubicBezTo>
                  <a:cubicBezTo>
                    <a:pt x="464" y="8"/>
                    <a:pt x="426" y="0"/>
                    <a:pt x="38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719644" y="1928601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1" y="432"/>
                    <a:pt x="292" y="553"/>
                  </a:cubicBezTo>
                  <a:cubicBezTo>
                    <a:pt x="331" y="569"/>
                    <a:pt x="369" y="576"/>
                    <a:pt x="406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0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1712408" y="2045016"/>
              <a:ext cx="20446" cy="14858"/>
            </a:xfrm>
            <a:custGeom>
              <a:avLst/>
              <a:gdLst/>
              <a:ahLst/>
              <a:cxnLst/>
              <a:rect l="l" t="t" r="r" b="b"/>
              <a:pathLst>
                <a:path w="794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2" y="570"/>
                    <a:pt x="371" y="577"/>
                    <a:pt x="408" y="577"/>
                  </a:cubicBezTo>
                  <a:cubicBezTo>
                    <a:pt x="640" y="577"/>
                    <a:pt x="794" y="282"/>
                    <a:pt x="603" y="91"/>
                  </a:cubicBezTo>
                  <a:cubicBezTo>
                    <a:pt x="553" y="31"/>
                    <a:pt x="472" y="0"/>
                    <a:pt x="4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1864256" y="1799748"/>
              <a:ext cx="20497" cy="14858"/>
            </a:xfrm>
            <a:custGeom>
              <a:avLst/>
              <a:gdLst/>
              <a:ahLst/>
              <a:cxnLst/>
              <a:rect l="l" t="t" r="r" b="b"/>
              <a:pathLst>
                <a:path w="796" h="577" extrusionOk="0">
                  <a:moveTo>
                    <a:pt x="403" y="1"/>
                  </a:moveTo>
                  <a:cubicBezTo>
                    <a:pt x="91" y="1"/>
                    <a:pt x="1" y="433"/>
                    <a:pt x="292" y="553"/>
                  </a:cubicBezTo>
                  <a:cubicBezTo>
                    <a:pt x="331" y="570"/>
                    <a:pt x="370" y="577"/>
                    <a:pt x="406" y="577"/>
                  </a:cubicBezTo>
                  <a:cubicBezTo>
                    <a:pt x="640" y="577"/>
                    <a:pt x="795" y="272"/>
                    <a:pt x="604" y="81"/>
                  </a:cubicBezTo>
                  <a:cubicBezTo>
                    <a:pt x="554" y="31"/>
                    <a:pt x="483" y="1"/>
                    <a:pt x="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1596327" y="1957312"/>
              <a:ext cx="20368" cy="14600"/>
            </a:xfrm>
            <a:custGeom>
              <a:avLst/>
              <a:gdLst/>
              <a:ahLst/>
              <a:cxnLst/>
              <a:rect l="l" t="t" r="r" b="b"/>
              <a:pathLst>
                <a:path w="791" h="567" extrusionOk="0">
                  <a:moveTo>
                    <a:pt x="388" y="0"/>
                  </a:moveTo>
                  <a:cubicBezTo>
                    <a:pt x="76" y="0"/>
                    <a:pt x="0" y="424"/>
                    <a:pt x="278" y="543"/>
                  </a:cubicBezTo>
                  <a:cubicBezTo>
                    <a:pt x="318" y="560"/>
                    <a:pt x="358" y="567"/>
                    <a:pt x="395" y="567"/>
                  </a:cubicBezTo>
                  <a:cubicBezTo>
                    <a:pt x="630" y="567"/>
                    <a:pt x="791" y="272"/>
                    <a:pt x="600" y="81"/>
                  </a:cubicBezTo>
                  <a:cubicBezTo>
                    <a:pt x="540" y="31"/>
                    <a:pt x="469" y="0"/>
                    <a:pt x="399" y="0"/>
                  </a:cubicBezTo>
                  <a:cubicBezTo>
                    <a:pt x="395" y="0"/>
                    <a:pt x="392" y="0"/>
                    <a:pt x="3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1596327" y="1789911"/>
              <a:ext cx="20368" cy="14626"/>
            </a:xfrm>
            <a:custGeom>
              <a:avLst/>
              <a:gdLst/>
              <a:ahLst/>
              <a:cxnLst/>
              <a:rect l="l" t="t" r="r" b="b"/>
              <a:pathLst>
                <a:path w="791" h="568" extrusionOk="0">
                  <a:moveTo>
                    <a:pt x="388" y="1"/>
                  </a:moveTo>
                  <a:cubicBezTo>
                    <a:pt x="76" y="1"/>
                    <a:pt x="0" y="424"/>
                    <a:pt x="278" y="543"/>
                  </a:cubicBezTo>
                  <a:cubicBezTo>
                    <a:pt x="318" y="560"/>
                    <a:pt x="358" y="567"/>
                    <a:pt x="395" y="567"/>
                  </a:cubicBezTo>
                  <a:cubicBezTo>
                    <a:pt x="630" y="567"/>
                    <a:pt x="791" y="272"/>
                    <a:pt x="600" y="81"/>
                  </a:cubicBezTo>
                  <a:cubicBezTo>
                    <a:pt x="540" y="31"/>
                    <a:pt x="469" y="1"/>
                    <a:pt x="399" y="1"/>
                  </a:cubicBezTo>
                  <a:cubicBezTo>
                    <a:pt x="395" y="1"/>
                    <a:pt x="392" y="1"/>
                    <a:pt x="38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1657560" y="1866801"/>
              <a:ext cx="38522" cy="73413"/>
            </a:xfrm>
            <a:custGeom>
              <a:avLst/>
              <a:gdLst/>
              <a:ahLst/>
              <a:cxnLst/>
              <a:rect l="l" t="t" r="r" b="b"/>
              <a:pathLst>
                <a:path w="1496" h="2851" extrusionOk="0">
                  <a:moveTo>
                    <a:pt x="1083" y="1"/>
                  </a:moveTo>
                  <a:cubicBezTo>
                    <a:pt x="1016" y="1"/>
                    <a:pt x="947" y="27"/>
                    <a:pt x="884" y="89"/>
                  </a:cubicBezTo>
                  <a:cubicBezTo>
                    <a:pt x="91" y="883"/>
                    <a:pt x="0" y="2079"/>
                    <a:pt x="683" y="2762"/>
                  </a:cubicBezTo>
                  <a:cubicBezTo>
                    <a:pt x="746" y="2824"/>
                    <a:pt x="816" y="2851"/>
                    <a:pt x="883" y="2851"/>
                  </a:cubicBezTo>
                  <a:cubicBezTo>
                    <a:pt x="1108" y="2851"/>
                    <a:pt x="1304" y="2559"/>
                    <a:pt x="1095" y="2350"/>
                  </a:cubicBezTo>
                  <a:cubicBezTo>
                    <a:pt x="633" y="1898"/>
                    <a:pt x="724" y="1064"/>
                    <a:pt x="1286" y="501"/>
                  </a:cubicBezTo>
                  <a:cubicBezTo>
                    <a:pt x="1495" y="293"/>
                    <a:pt x="1305" y="1"/>
                    <a:pt x="10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1691962" y="1850990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92" y="0"/>
                  </a:moveTo>
                  <a:cubicBezTo>
                    <a:pt x="81" y="0"/>
                    <a:pt x="1" y="432"/>
                    <a:pt x="282" y="553"/>
                  </a:cubicBezTo>
                  <a:cubicBezTo>
                    <a:pt x="321" y="569"/>
                    <a:pt x="359" y="576"/>
                    <a:pt x="396" y="576"/>
                  </a:cubicBezTo>
                  <a:cubicBezTo>
                    <a:pt x="632" y="576"/>
                    <a:pt x="795" y="272"/>
                    <a:pt x="603" y="80"/>
                  </a:cubicBezTo>
                  <a:cubicBezTo>
                    <a:pt x="543" y="30"/>
                    <a:pt x="473" y="0"/>
                    <a:pt x="39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8"/>
          <p:cNvGrpSpPr/>
          <p:nvPr/>
        </p:nvGrpSpPr>
        <p:grpSpPr>
          <a:xfrm>
            <a:off x="4380381" y="2065631"/>
            <a:ext cx="383289" cy="378087"/>
            <a:chOff x="6602333" y="2855472"/>
            <a:chExt cx="383289" cy="378087"/>
          </a:xfrm>
        </p:grpSpPr>
        <p:sp>
          <p:nvSpPr>
            <p:cNvPr id="157" name="Google Shape;157;p28"/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73531" y="296092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EXPLORATION</a:t>
            </a:r>
            <a:endParaRPr sz="1800"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856081" y="3273504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Histograms</a:t>
            </a: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Box-Plot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ctrTitle" idx="2"/>
          </p:nvPr>
        </p:nvSpPr>
        <p:spPr>
          <a:xfrm>
            <a:off x="3262356" y="296092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CLEANING</a:t>
            </a:r>
            <a:endParaRPr sz="1800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4"/>
          </p:nvPr>
        </p:nvSpPr>
        <p:spPr>
          <a:xfrm>
            <a:off x="5851306" y="29578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RADIOMIC SELECTION</a:t>
            </a:r>
            <a:endParaRPr sz="1800"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5"/>
          </p:nvPr>
        </p:nvSpPr>
        <p:spPr>
          <a:xfrm>
            <a:off x="6033825" y="3270454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Correlation</a:t>
            </a: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PCA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3444838" y="3273504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</a:t>
            </a:r>
            <a:r>
              <a:rPr lang="en" dirty="0"/>
              <a:t>lection of lesions: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imension</a:t>
            </a:r>
            <a:r>
              <a:rPr lang="en" dirty="0"/>
              <a:t>, capturing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7" name="Google Shape;167;p28"/>
          <p:cNvCxnSpPr>
            <a:stCxn id="168" idx="3"/>
            <a:endCxn id="169" idx="1"/>
          </p:cNvCxnSpPr>
          <p:nvPr/>
        </p:nvCxnSpPr>
        <p:spPr>
          <a:xfrm>
            <a:off x="2487181" y="2254675"/>
            <a:ext cx="1580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8"/>
          <p:cNvCxnSpPr>
            <a:stCxn id="169" idx="3"/>
            <a:endCxn id="171" idx="1"/>
          </p:cNvCxnSpPr>
          <p:nvPr/>
        </p:nvCxnSpPr>
        <p:spPr>
          <a:xfrm>
            <a:off x="5075972" y="2254675"/>
            <a:ext cx="15810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" name="Google Shape;172;p28"/>
          <p:cNvGrpSpPr/>
          <p:nvPr/>
        </p:nvGrpSpPr>
        <p:grpSpPr>
          <a:xfrm>
            <a:off x="1421786" y="1695929"/>
            <a:ext cx="1122825" cy="1117500"/>
            <a:chOff x="1421786" y="1695929"/>
            <a:chExt cx="1122825" cy="1117500"/>
          </a:xfrm>
        </p:grpSpPr>
        <p:sp>
          <p:nvSpPr>
            <p:cNvPr id="168" name="Google Shape;168;p28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4011089" y="1695929"/>
            <a:ext cx="1122825" cy="1117500"/>
            <a:chOff x="4011089" y="1695929"/>
            <a:chExt cx="1122825" cy="1117500"/>
          </a:xfrm>
        </p:grpSpPr>
        <p:sp>
          <p:nvSpPr>
            <p:cNvPr id="169" name="Google Shape;169;p28"/>
            <p:cNvSpPr/>
            <p:nvPr/>
          </p:nvSpPr>
          <p:spPr>
            <a:xfrm>
              <a:off x="4067972" y="1750675"/>
              <a:ext cx="1008000" cy="1008000"/>
            </a:xfrm>
            <a:prstGeom prst="diamond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8"/>
            <p:cNvGrpSpPr/>
            <p:nvPr/>
          </p:nvGrpSpPr>
          <p:grpSpPr>
            <a:xfrm>
              <a:off x="4011089" y="1695929"/>
              <a:ext cx="1122825" cy="1117500"/>
              <a:chOff x="1421786" y="1695929"/>
              <a:chExt cx="1122825" cy="1117500"/>
            </a:xfrm>
          </p:grpSpPr>
          <p:sp>
            <p:nvSpPr>
              <p:cNvPr id="179" name="Google Shape;179;p28"/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8"/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" name="Google Shape;183;p28"/>
          <p:cNvGrpSpPr/>
          <p:nvPr/>
        </p:nvGrpSpPr>
        <p:grpSpPr>
          <a:xfrm>
            <a:off x="6600414" y="1695929"/>
            <a:ext cx="1122825" cy="1117500"/>
            <a:chOff x="6600414" y="1695929"/>
            <a:chExt cx="1122825" cy="1117500"/>
          </a:xfrm>
        </p:grpSpPr>
        <p:sp>
          <p:nvSpPr>
            <p:cNvPr id="171" name="Google Shape;171;p28"/>
            <p:cNvSpPr/>
            <p:nvPr/>
          </p:nvSpPr>
          <p:spPr>
            <a:xfrm>
              <a:off x="6656824" y="1750675"/>
              <a:ext cx="1008000" cy="1008000"/>
            </a:xfrm>
            <a:prstGeom prst="diamond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28"/>
            <p:cNvGrpSpPr/>
            <p:nvPr/>
          </p:nvGrpSpPr>
          <p:grpSpPr>
            <a:xfrm>
              <a:off x="6600414" y="1695929"/>
              <a:ext cx="1122825" cy="1117500"/>
              <a:chOff x="1421786" y="1695929"/>
              <a:chExt cx="1122825" cy="1117500"/>
            </a:xfrm>
          </p:grpSpPr>
          <p:sp>
            <p:nvSpPr>
              <p:cNvPr id="185" name="Google Shape;185;p28"/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8"/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27">
            <a:extLst>
              <a:ext uri="{FF2B5EF4-FFF2-40B4-BE49-F238E27FC236}">
                <a16:creationId xmlns:a16="http://schemas.microsoft.com/office/drawing/2014/main" id="{78EC3F55-E335-6440-BE82-25374FE56D5E}"/>
              </a:ext>
            </a:extLst>
          </p:cNvPr>
          <p:cNvSpPr/>
          <p:nvPr/>
        </p:nvSpPr>
        <p:spPr>
          <a:xfrm>
            <a:off x="4110290" y="252367"/>
            <a:ext cx="4659085" cy="4638765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E83723E9-3D6D-044C-B79A-92BA6B77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025" y="363843"/>
            <a:ext cx="4399200" cy="4399200"/>
          </a:xfrm>
          <a:prstGeom prst="rect">
            <a:avLst/>
          </a:prstGeom>
        </p:spPr>
      </p:pic>
      <p:sp>
        <p:nvSpPr>
          <p:cNvPr id="12" name="Titolo 3">
            <a:extLst>
              <a:ext uri="{FF2B5EF4-FFF2-40B4-BE49-F238E27FC236}">
                <a16:creationId xmlns:a16="http://schemas.microsoft.com/office/drawing/2014/main" id="{19DD4A72-3F04-5045-8BEA-CB0B8C094384}"/>
              </a:ext>
            </a:extLst>
          </p:cNvPr>
          <p:cNvSpPr txBox="1">
            <a:spLocks/>
          </p:cNvSpPr>
          <p:nvPr/>
        </p:nvSpPr>
        <p:spPr>
          <a:xfrm>
            <a:off x="663196" y="317290"/>
            <a:ext cx="2705564" cy="49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Unica One"/>
              <a:buNone/>
              <a:defRPr sz="16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 sz="2000" b="1" dirty="0">
                <a:latin typeface="Abel" panose="02000506030000020004" pitchFamily="2" charset="0"/>
              </a:rPr>
              <a:t>EXPLORATION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62E0E57-69B3-5848-9274-5FD90169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80" y="1919375"/>
            <a:ext cx="2989975" cy="2934000"/>
          </a:xfrm>
          <a:prstGeom prst="rect">
            <a:avLst/>
          </a:prstGeom>
        </p:spPr>
      </p:pic>
      <p:sp>
        <p:nvSpPr>
          <p:cNvPr id="18" name="Sottotitolo 6">
            <a:extLst>
              <a:ext uri="{FF2B5EF4-FFF2-40B4-BE49-F238E27FC236}">
                <a16:creationId xmlns:a16="http://schemas.microsoft.com/office/drawing/2014/main" id="{85E4C572-AECA-BB42-BD58-3033A81C58FD}"/>
              </a:ext>
            </a:extLst>
          </p:cNvPr>
          <p:cNvSpPr txBox="1">
            <a:spLocks/>
          </p:cNvSpPr>
          <p:nvPr/>
        </p:nvSpPr>
        <p:spPr>
          <a:xfrm>
            <a:off x="160242" y="702146"/>
            <a:ext cx="4411758" cy="11288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endParaRPr lang="it-IT" sz="1200" dirty="0"/>
          </a:p>
        </p:txBody>
      </p:sp>
      <p:sp>
        <p:nvSpPr>
          <p:cNvPr id="19" name="Sottotitolo 6">
            <a:extLst>
              <a:ext uri="{FF2B5EF4-FFF2-40B4-BE49-F238E27FC236}">
                <a16:creationId xmlns:a16="http://schemas.microsoft.com/office/drawing/2014/main" id="{40ABD394-CAA0-334C-B538-17D5E7A5F799}"/>
              </a:ext>
            </a:extLst>
          </p:cNvPr>
          <p:cNvSpPr txBox="1">
            <a:spLocks/>
          </p:cNvSpPr>
          <p:nvPr/>
        </p:nvSpPr>
        <p:spPr>
          <a:xfrm>
            <a:off x="115308" y="813948"/>
            <a:ext cx="3858832" cy="11288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/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We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noticed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 strange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variable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CEA,</a:t>
            </a:r>
          </a:p>
          <a:p>
            <a:pPr marL="152400" algn="ctr"/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but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its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outliers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correspond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to more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than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20% of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patients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moreover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these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values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​​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make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medical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sense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in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cancer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conditions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4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1;p27">
            <a:extLst>
              <a:ext uri="{FF2B5EF4-FFF2-40B4-BE49-F238E27FC236}">
                <a16:creationId xmlns:a16="http://schemas.microsoft.com/office/drawing/2014/main" id="{5F9365BC-47B1-492B-A884-2F46FAC4B30E}"/>
              </a:ext>
            </a:extLst>
          </p:cNvPr>
          <p:cNvSpPr/>
          <p:nvPr/>
        </p:nvSpPr>
        <p:spPr>
          <a:xfrm>
            <a:off x="943760" y="368142"/>
            <a:ext cx="2238103" cy="1851416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6207610-B702-4736-B371-11196A301720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5082311" y="343635"/>
            <a:ext cx="1759656" cy="641901"/>
          </a:xfrm>
        </p:spPr>
        <p:txBody>
          <a:bodyPr/>
          <a:lstStyle/>
          <a:p>
            <a:r>
              <a:rPr lang="it-IT" sz="2000" b="1" dirty="0">
                <a:latin typeface="Abel" panose="02000506030000020004" pitchFamily="2" charset="0"/>
              </a:rPr>
              <a:t>CLEANING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AD491B4-4D8B-4412-803F-F166DACF07F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369740" y="985536"/>
            <a:ext cx="3282125" cy="1128832"/>
          </a:xfrm>
        </p:spPr>
        <p:txBody>
          <a:bodyPr/>
          <a:lstStyle/>
          <a:p>
            <a:pPr marL="152400" indent="0" algn="l"/>
            <a:r>
              <a:rPr lang="it-IT" sz="1600" dirty="0" err="1"/>
              <a:t>Selection</a:t>
            </a:r>
            <a:r>
              <a:rPr lang="it-IT" sz="1600" dirty="0"/>
              <a:t> of the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representative</a:t>
            </a:r>
            <a:r>
              <a:rPr lang="it-IT" sz="1600" dirty="0"/>
              <a:t> </a:t>
            </a:r>
            <a:r>
              <a:rPr lang="it-IT" sz="1600" dirty="0" err="1"/>
              <a:t>lesion</a:t>
            </a:r>
            <a:r>
              <a:rPr lang="it-IT" sz="1600" dirty="0"/>
              <a:t> for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patient</a:t>
            </a:r>
            <a:endParaRPr lang="it-IT" sz="1600" dirty="0"/>
          </a:p>
          <a:p>
            <a:pPr marL="623888" indent="-265113" algn="l" defTabSz="852488">
              <a:buFont typeface="Arial" panose="020B0604020202020204" pitchFamily="34" charset="0"/>
              <a:buChar char="•"/>
            </a:pPr>
            <a:r>
              <a:rPr lang="it-IT" sz="1600" dirty="0"/>
              <a:t>Greatest </a:t>
            </a:r>
            <a:r>
              <a:rPr lang="it-IT" sz="1600" dirty="0" err="1"/>
              <a:t>dimensions</a:t>
            </a:r>
            <a:endParaRPr lang="it-IT" sz="1600" dirty="0"/>
          </a:p>
          <a:p>
            <a:pPr marL="623888" indent="-265113" algn="l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capturing</a:t>
            </a:r>
            <a:r>
              <a:rPr lang="it-IT" sz="1600" dirty="0"/>
              <a:t> one</a:t>
            </a:r>
          </a:p>
          <a:p>
            <a:pPr marL="152400" indent="0" algn="l"/>
            <a:endParaRPr lang="it-IT" sz="1200" dirty="0"/>
          </a:p>
        </p:txBody>
      </p:sp>
      <p:pic>
        <p:nvPicPr>
          <p:cNvPr id="1026" name="Picture 2" descr="Visualizza immagine di origine">
            <a:extLst>
              <a:ext uri="{FF2B5EF4-FFF2-40B4-BE49-F238E27FC236}">
                <a16:creationId xmlns:a16="http://schemas.microsoft.com/office/drawing/2014/main" id="{34389840-CE69-45E2-9757-8C15BCCB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14" y="443350"/>
            <a:ext cx="2028197" cy="16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31355CE-0F81-C84B-B5DC-72253925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7" y="2661073"/>
            <a:ext cx="3444523" cy="199449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57BBFB1-5166-1E4A-B62D-6C582389D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65" y="2522378"/>
            <a:ext cx="4394688" cy="2271890"/>
          </a:xfrm>
          <a:prstGeom prst="rect">
            <a:avLst/>
          </a:prstGeom>
        </p:spPr>
      </p:pic>
      <p:sp>
        <p:nvSpPr>
          <p:cNvPr id="10" name="Google Shape;2300;p44">
            <a:extLst>
              <a:ext uri="{FF2B5EF4-FFF2-40B4-BE49-F238E27FC236}">
                <a16:creationId xmlns:a16="http://schemas.microsoft.com/office/drawing/2014/main" id="{32E87AB1-A5CE-E44A-B6BE-4986CDB4F5E0}"/>
              </a:ext>
            </a:extLst>
          </p:cNvPr>
          <p:cNvSpPr/>
          <p:nvPr/>
        </p:nvSpPr>
        <p:spPr>
          <a:xfrm>
            <a:off x="3796162" y="3403641"/>
            <a:ext cx="573578" cy="154206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3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1;p27">
            <a:extLst>
              <a:ext uri="{FF2B5EF4-FFF2-40B4-BE49-F238E27FC236}">
                <a16:creationId xmlns:a16="http://schemas.microsoft.com/office/drawing/2014/main" id="{4C021077-3D17-7C40-A31F-D5A2994F7E37}"/>
              </a:ext>
            </a:extLst>
          </p:cNvPr>
          <p:cNvSpPr/>
          <p:nvPr/>
        </p:nvSpPr>
        <p:spPr>
          <a:xfrm>
            <a:off x="155361" y="345547"/>
            <a:ext cx="4601005" cy="4553676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C7F41B-E073-3442-A4B4-816626CC5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t="5355"/>
          <a:stretch/>
        </p:blipFill>
        <p:spPr>
          <a:xfrm>
            <a:off x="384680" y="555659"/>
            <a:ext cx="4142365" cy="413345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BED7DA6-4504-D346-9EDA-CEE1140DFF50}"/>
              </a:ext>
            </a:extLst>
          </p:cNvPr>
          <p:cNvSpPr txBox="1"/>
          <p:nvPr/>
        </p:nvSpPr>
        <p:spPr>
          <a:xfrm>
            <a:off x="4756364" y="2417711"/>
            <a:ext cx="37456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Analysis of the correlation between the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variables</a:t>
            </a:r>
          </a:p>
          <a:p>
            <a:pPr algn="ctr"/>
            <a:endParaRPr lang="en-GB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Many variables of the same statistical group are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highly correlated</a:t>
            </a:r>
          </a:p>
          <a:p>
            <a:pPr algn="ctr"/>
            <a:endParaRPr lang="en-GB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From 49 radiomic variables to 35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66620E-D48E-3E46-BBAB-EBA9AE290A6C}"/>
              </a:ext>
            </a:extLst>
          </p:cNvPr>
          <p:cNvSpPr txBox="1"/>
          <p:nvPr/>
        </p:nvSpPr>
        <p:spPr>
          <a:xfrm>
            <a:off x="5423567" y="1687398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Abel" panose="02000506030000020004" pitchFamily="2" charset="0"/>
              </a:rPr>
              <a:t>RADIOMICS SELECTION</a:t>
            </a:r>
          </a:p>
        </p:txBody>
      </p:sp>
    </p:spTree>
    <p:extLst>
      <p:ext uri="{BB962C8B-B14F-4D97-AF65-F5344CB8AC3E}">
        <p14:creationId xmlns:p14="http://schemas.microsoft.com/office/powerpoint/2010/main" val="119590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1;p27">
            <a:extLst>
              <a:ext uri="{FF2B5EF4-FFF2-40B4-BE49-F238E27FC236}">
                <a16:creationId xmlns:a16="http://schemas.microsoft.com/office/drawing/2014/main" id="{AA4DFF6B-AD63-4B4D-A087-C933359CF0BD}"/>
              </a:ext>
            </a:extLst>
          </p:cNvPr>
          <p:cNvSpPr/>
          <p:nvPr/>
        </p:nvSpPr>
        <p:spPr>
          <a:xfrm>
            <a:off x="3371905" y="482138"/>
            <a:ext cx="5439460" cy="422842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9240325-E912-9A40-B30B-AE7A1FA7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047" y="581289"/>
            <a:ext cx="5211176" cy="3980921"/>
          </a:xfrm>
          <a:prstGeom prst="rect">
            <a:avLst/>
          </a:prstGeom>
        </p:spPr>
      </p:pic>
      <p:sp>
        <p:nvSpPr>
          <p:cNvPr id="8" name="Google Shape;433;p34">
            <a:extLst>
              <a:ext uri="{FF2B5EF4-FFF2-40B4-BE49-F238E27FC236}">
                <a16:creationId xmlns:a16="http://schemas.microsoft.com/office/drawing/2014/main" id="{616E9346-D288-824A-98A1-B8DCE82A7E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78" y="1021080"/>
            <a:ext cx="2037592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bel" panose="02000506030000020004" pitchFamily="2" charset="0"/>
              </a:rPr>
              <a:t>PCA</a:t>
            </a:r>
            <a:endParaRPr sz="2000" b="1" dirty="0">
              <a:latin typeface="Abel" panose="02000506030000020004" pitchFamily="2" charset="0"/>
            </a:endParaRPr>
          </a:p>
        </p:txBody>
      </p:sp>
      <p:sp>
        <p:nvSpPr>
          <p:cNvPr id="9" name="Google Shape;434;p34">
            <a:extLst>
              <a:ext uri="{FF2B5EF4-FFF2-40B4-BE49-F238E27FC236}">
                <a16:creationId xmlns:a16="http://schemas.microsoft.com/office/drawing/2014/main" id="{AA77B17D-66B9-E148-9246-52854A118AC9}"/>
              </a:ext>
            </a:extLst>
          </p:cNvPr>
          <p:cNvSpPr txBox="1"/>
          <p:nvPr/>
        </p:nvSpPr>
        <p:spPr>
          <a:xfrm>
            <a:off x="121140" y="1848550"/>
            <a:ext cx="3011667" cy="132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From 35 </a:t>
            </a: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radiomics</a:t>
            </a: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variables</a:t>
            </a: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 to 5/6.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dirty="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it-IT" dirty="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This</a:t>
            </a: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variables</a:t>
            </a: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explain</a:t>
            </a: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 the 82/88 %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of </a:t>
            </a:r>
            <a:r>
              <a:rPr lang="it-IT" dirty="0" err="1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variability</a:t>
            </a:r>
            <a:endParaRPr dirty="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8" name="Google Shape;2108;p44">
            <a:extLst>
              <a:ext uri="{FF2B5EF4-FFF2-40B4-BE49-F238E27FC236}">
                <a16:creationId xmlns:a16="http://schemas.microsoft.com/office/drawing/2014/main" id="{DD4F6B8A-342C-444D-AD24-F10B6183F6A6}"/>
              </a:ext>
            </a:extLst>
          </p:cNvPr>
          <p:cNvGrpSpPr/>
          <p:nvPr/>
        </p:nvGrpSpPr>
        <p:grpSpPr>
          <a:xfrm rot="5400000">
            <a:off x="1537345" y="2208512"/>
            <a:ext cx="179256" cy="191858"/>
            <a:chOff x="4811425" y="2065025"/>
            <a:chExt cx="41500" cy="44200"/>
          </a:xfrm>
        </p:grpSpPr>
        <p:sp>
          <p:nvSpPr>
            <p:cNvPr id="19" name="Google Shape;2109;p44">
              <a:extLst>
                <a:ext uri="{FF2B5EF4-FFF2-40B4-BE49-F238E27FC236}">
                  <a16:creationId xmlns:a16="http://schemas.microsoft.com/office/drawing/2014/main" id="{4F923732-1EC0-3B46-A65B-78568199A760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0;p44">
              <a:extLst>
                <a:ext uri="{FF2B5EF4-FFF2-40B4-BE49-F238E27FC236}">
                  <a16:creationId xmlns:a16="http://schemas.microsoft.com/office/drawing/2014/main" id="{F974AB83-4A6E-4846-A047-0B873FBDB511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1;p27">
            <a:extLst>
              <a:ext uri="{FF2B5EF4-FFF2-40B4-BE49-F238E27FC236}">
                <a16:creationId xmlns:a16="http://schemas.microsoft.com/office/drawing/2014/main" id="{64C94666-E463-AB40-B648-EEAAC2E41EEA}"/>
              </a:ext>
            </a:extLst>
          </p:cNvPr>
          <p:cNvSpPr/>
          <p:nvPr/>
        </p:nvSpPr>
        <p:spPr>
          <a:xfrm>
            <a:off x="853441" y="1210490"/>
            <a:ext cx="4397828" cy="2534195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2;p27">
            <a:extLst>
              <a:ext uri="{FF2B5EF4-FFF2-40B4-BE49-F238E27FC236}">
                <a16:creationId xmlns:a16="http://schemas.microsoft.com/office/drawing/2014/main" id="{0B6170E7-DCE7-4F43-9CE4-4D5807337970}"/>
              </a:ext>
            </a:extLst>
          </p:cNvPr>
          <p:cNvSpPr txBox="1">
            <a:spLocks/>
          </p:cNvSpPr>
          <p:nvPr/>
        </p:nvSpPr>
        <p:spPr>
          <a:xfrm>
            <a:off x="1193065" y="1495948"/>
            <a:ext cx="3718579" cy="126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Unica One"/>
              <a:buNone/>
              <a:defRPr sz="18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br>
              <a:rPr lang="it-IT" sz="6000" dirty="0"/>
            </a:br>
            <a:r>
              <a:rPr lang="it-IT" sz="6000" b="1" dirty="0"/>
              <a:t>OBJECTIVES</a:t>
            </a:r>
          </a:p>
        </p:txBody>
      </p:sp>
      <p:sp>
        <p:nvSpPr>
          <p:cNvPr id="5" name="Google Shape;133;p27">
            <a:extLst>
              <a:ext uri="{FF2B5EF4-FFF2-40B4-BE49-F238E27FC236}">
                <a16:creationId xmlns:a16="http://schemas.microsoft.com/office/drawing/2014/main" id="{64462F74-0100-034E-A73C-CC8251E923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8661" y="2765422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Abel" panose="02000506030000020004" pitchFamily="2" charset="0"/>
              </a:rPr>
              <a:t>Analysis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latin typeface="Abel" panose="02000506030000020004" pitchFamily="2" charset="0"/>
              </a:rPr>
              <a:t>Prediction</a:t>
            </a:r>
            <a:endParaRPr sz="16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7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2"/>
          <p:cNvGrpSpPr/>
          <p:nvPr/>
        </p:nvGrpSpPr>
        <p:grpSpPr>
          <a:xfrm>
            <a:off x="2502211" y="1585810"/>
            <a:ext cx="4096613" cy="1980986"/>
            <a:chOff x="2502211" y="1675035"/>
            <a:chExt cx="4096613" cy="1980986"/>
          </a:xfrm>
        </p:grpSpPr>
        <p:grpSp>
          <p:nvGrpSpPr>
            <p:cNvPr id="280" name="Google Shape;280;p32"/>
            <p:cNvGrpSpPr/>
            <p:nvPr/>
          </p:nvGrpSpPr>
          <p:grpSpPr>
            <a:xfrm rot="5400000">
              <a:off x="5661946" y="2719144"/>
              <a:ext cx="989261" cy="884493"/>
              <a:chOff x="1794535" y="1872762"/>
              <a:chExt cx="1585100" cy="1417230"/>
            </a:xfrm>
          </p:grpSpPr>
          <p:sp>
            <p:nvSpPr>
              <p:cNvPr id="281" name="Google Shape;281;p32"/>
              <p:cNvSpPr/>
              <p:nvPr/>
            </p:nvSpPr>
            <p:spPr>
              <a:xfrm>
                <a:off x="1886850" y="1964700"/>
                <a:ext cx="1401000" cy="1214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2076754" y="3073693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32"/>
            <p:cNvGrpSpPr/>
            <p:nvPr/>
          </p:nvGrpSpPr>
          <p:grpSpPr>
            <a:xfrm rot="5400000">
              <a:off x="2451591" y="2717380"/>
              <a:ext cx="989261" cy="888021"/>
              <a:chOff x="1794535" y="1855805"/>
              <a:chExt cx="1585100" cy="1422883"/>
            </a:xfrm>
          </p:grpSpPr>
          <p:sp>
            <p:nvSpPr>
              <p:cNvPr id="289" name="Google Shape;289;p32"/>
              <p:cNvSpPr/>
              <p:nvPr/>
            </p:nvSpPr>
            <p:spPr>
              <a:xfrm>
                <a:off x="1886850" y="1964700"/>
                <a:ext cx="1401000" cy="1214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2"/>
              <p:cNvSpPr/>
              <p:nvPr/>
            </p:nvSpPr>
            <p:spPr>
              <a:xfrm>
                <a:off x="2076754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2"/>
              <p:cNvSpPr/>
              <p:nvPr/>
            </p:nvSpPr>
            <p:spPr>
              <a:xfrm>
                <a:off x="2866985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2076754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2866985" y="3062387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2"/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2"/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32"/>
            <p:cNvGrpSpPr/>
            <p:nvPr/>
          </p:nvGrpSpPr>
          <p:grpSpPr>
            <a:xfrm rot="5400000">
              <a:off x="4080577" y="1723891"/>
              <a:ext cx="989261" cy="891549"/>
              <a:chOff x="1794535" y="1855805"/>
              <a:chExt cx="1585100" cy="1428535"/>
            </a:xfrm>
          </p:grpSpPr>
          <p:sp>
            <p:nvSpPr>
              <p:cNvPr id="297" name="Google Shape;297;p32"/>
              <p:cNvSpPr/>
              <p:nvPr/>
            </p:nvSpPr>
            <p:spPr>
              <a:xfrm>
                <a:off x="1886850" y="1964700"/>
                <a:ext cx="1401000" cy="1214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2"/>
              <p:cNvSpPr/>
              <p:nvPr/>
            </p:nvSpPr>
            <p:spPr>
              <a:xfrm>
                <a:off x="2076754" y="187276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2"/>
              <p:cNvSpPr/>
              <p:nvPr/>
            </p:nvSpPr>
            <p:spPr>
              <a:xfrm>
                <a:off x="2866985" y="1855805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2"/>
              <p:cNvSpPr/>
              <p:nvPr/>
            </p:nvSpPr>
            <p:spPr>
              <a:xfrm>
                <a:off x="2076754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2"/>
              <p:cNvSpPr/>
              <p:nvPr/>
            </p:nvSpPr>
            <p:spPr>
              <a:xfrm>
                <a:off x="2866985" y="3068040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2"/>
              <p:cNvSpPr/>
              <p:nvPr/>
            </p:nvSpPr>
            <p:spPr>
              <a:xfrm>
                <a:off x="31633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2"/>
              <p:cNvSpPr/>
              <p:nvPr/>
            </p:nvSpPr>
            <p:spPr>
              <a:xfrm>
                <a:off x="1794535" y="2463612"/>
                <a:ext cx="216300" cy="2163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4" name="Google Shape;304;p32"/>
            <p:cNvCxnSpPr>
              <a:stCxn id="289" idx="4"/>
              <a:endCxn id="297" idx="1"/>
            </p:cNvCxnSpPr>
            <p:nvPr/>
          </p:nvCxnSpPr>
          <p:spPr>
            <a:xfrm rot="10800000" flipH="1">
              <a:off x="3322270" y="2417604"/>
              <a:ext cx="873000" cy="4962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32"/>
            <p:cNvCxnSpPr>
              <a:stCxn id="297" idx="5"/>
              <a:endCxn id="281" idx="2"/>
            </p:cNvCxnSpPr>
            <p:nvPr/>
          </p:nvCxnSpPr>
          <p:spPr>
            <a:xfrm>
              <a:off x="4953020" y="2417583"/>
              <a:ext cx="830700" cy="4962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32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3007625" y="1031489"/>
            <a:ext cx="3128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Analyse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the utility of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adding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the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radiomic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features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from the core, the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margin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or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both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4568061" y="3867703"/>
            <a:ext cx="320609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Custering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and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Risk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Stratification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influence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of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age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type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of </a:t>
            </a:r>
            <a:r>
              <a:rPr lang="it-IT" dirty="0" err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chemoterapy</a:t>
            </a:r>
            <a:r>
              <a:rPr lang="it-IT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on TRG</a:t>
            </a:r>
            <a:endParaRPr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2020328" y="3576068"/>
            <a:ext cx="1698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BUILD A MODEL</a:t>
            </a:r>
            <a:endParaRPr sz="1800" dirty="0">
              <a:solidFill>
                <a:srgbClr val="F3F3F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3515361" y="702186"/>
            <a:ext cx="2105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8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ANALYSIS</a:t>
            </a:r>
            <a:endParaRPr sz="1800" dirty="0">
              <a:solidFill>
                <a:srgbClr val="F3F3F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5367425" y="3566800"/>
            <a:ext cx="1578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8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RESEARCH</a:t>
            </a:r>
            <a:endParaRPr sz="1800" dirty="0">
              <a:solidFill>
                <a:srgbClr val="F3F3F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ctrTitle"/>
          </p:nvPr>
        </p:nvSpPr>
        <p:spPr>
          <a:xfrm rot="-5400000">
            <a:off x="-7853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STUDY OBJECTIVES</a:t>
            </a:r>
            <a:endParaRPr sz="2000" dirty="0"/>
          </a:p>
        </p:txBody>
      </p:sp>
      <p:grpSp>
        <p:nvGrpSpPr>
          <p:cNvPr id="314" name="Google Shape;314;p32"/>
          <p:cNvGrpSpPr/>
          <p:nvPr/>
        </p:nvGrpSpPr>
        <p:grpSpPr>
          <a:xfrm>
            <a:off x="2755267" y="2933184"/>
            <a:ext cx="381898" cy="277971"/>
            <a:chOff x="4070567" y="2336584"/>
            <a:chExt cx="381898" cy="277971"/>
          </a:xfrm>
        </p:grpSpPr>
        <p:sp>
          <p:nvSpPr>
            <p:cNvPr id="315" name="Google Shape;315;p32"/>
            <p:cNvSpPr/>
            <p:nvPr/>
          </p:nvSpPr>
          <p:spPr>
            <a:xfrm>
              <a:off x="4294360" y="2599697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1" y="569"/>
                    <a:pt x="369" y="576"/>
                    <a:pt x="405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1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070567" y="2336584"/>
              <a:ext cx="381898" cy="277894"/>
            </a:xfrm>
            <a:custGeom>
              <a:avLst/>
              <a:gdLst/>
              <a:ahLst/>
              <a:cxnLst/>
              <a:rect l="l" t="t" r="r" b="b"/>
              <a:pathLst>
                <a:path w="14831" h="10792" extrusionOk="0">
                  <a:moveTo>
                    <a:pt x="10118" y="2362"/>
                  </a:moveTo>
                  <a:cubicBezTo>
                    <a:pt x="11485" y="2362"/>
                    <a:pt x="12580" y="3467"/>
                    <a:pt x="12590" y="4823"/>
                  </a:cubicBezTo>
                  <a:cubicBezTo>
                    <a:pt x="12590" y="6312"/>
                    <a:pt x="11370" y="7300"/>
                    <a:pt x="10102" y="7300"/>
                  </a:cubicBezTo>
                  <a:cubicBezTo>
                    <a:pt x="9497" y="7300"/>
                    <a:pt x="8880" y="7075"/>
                    <a:pt x="8380" y="6571"/>
                  </a:cubicBezTo>
                  <a:cubicBezTo>
                    <a:pt x="6823" y="5014"/>
                    <a:pt x="7928" y="2362"/>
                    <a:pt x="10118" y="2362"/>
                  </a:cubicBezTo>
                  <a:close/>
                  <a:moveTo>
                    <a:pt x="12499" y="6722"/>
                  </a:moveTo>
                  <a:lnTo>
                    <a:pt x="14027" y="8249"/>
                  </a:lnTo>
                  <a:cubicBezTo>
                    <a:pt x="14167" y="8390"/>
                    <a:pt x="14167" y="8611"/>
                    <a:pt x="14037" y="8741"/>
                  </a:cubicBezTo>
                  <a:cubicBezTo>
                    <a:pt x="13966" y="8807"/>
                    <a:pt x="13876" y="8839"/>
                    <a:pt x="13787" y="8839"/>
                  </a:cubicBezTo>
                  <a:cubicBezTo>
                    <a:pt x="13697" y="8839"/>
                    <a:pt x="13610" y="8807"/>
                    <a:pt x="13544" y="8741"/>
                  </a:cubicBezTo>
                  <a:lnTo>
                    <a:pt x="12007" y="7204"/>
                  </a:lnTo>
                  <a:cubicBezTo>
                    <a:pt x="12188" y="7064"/>
                    <a:pt x="12359" y="6903"/>
                    <a:pt x="12499" y="6722"/>
                  </a:cubicBezTo>
                  <a:close/>
                  <a:moveTo>
                    <a:pt x="4241" y="583"/>
                  </a:moveTo>
                  <a:cubicBezTo>
                    <a:pt x="4833" y="583"/>
                    <a:pt x="5386" y="854"/>
                    <a:pt x="5758" y="1317"/>
                  </a:cubicBezTo>
                  <a:lnTo>
                    <a:pt x="5758" y="9465"/>
                  </a:lnTo>
                  <a:cubicBezTo>
                    <a:pt x="5316" y="9133"/>
                    <a:pt x="4783" y="8952"/>
                    <a:pt x="4231" y="8952"/>
                  </a:cubicBezTo>
                  <a:lnTo>
                    <a:pt x="583" y="8952"/>
                  </a:lnTo>
                  <a:lnTo>
                    <a:pt x="583" y="583"/>
                  </a:lnTo>
                  <a:close/>
                  <a:moveTo>
                    <a:pt x="11495" y="583"/>
                  </a:moveTo>
                  <a:lnTo>
                    <a:pt x="11495" y="2110"/>
                  </a:lnTo>
                  <a:cubicBezTo>
                    <a:pt x="11045" y="1883"/>
                    <a:pt x="10577" y="1779"/>
                    <a:pt x="10122" y="1779"/>
                  </a:cubicBezTo>
                  <a:cubicBezTo>
                    <a:pt x="8522" y="1779"/>
                    <a:pt x="7074" y="3064"/>
                    <a:pt x="7074" y="4823"/>
                  </a:cubicBezTo>
                  <a:cubicBezTo>
                    <a:pt x="7074" y="6589"/>
                    <a:pt x="8520" y="7868"/>
                    <a:pt x="10117" y="7868"/>
                  </a:cubicBezTo>
                  <a:cubicBezTo>
                    <a:pt x="10574" y="7868"/>
                    <a:pt x="11043" y="7764"/>
                    <a:pt x="11495" y="7536"/>
                  </a:cubicBezTo>
                  <a:lnTo>
                    <a:pt x="11495" y="8952"/>
                  </a:lnTo>
                  <a:lnTo>
                    <a:pt x="7837" y="8952"/>
                  </a:lnTo>
                  <a:cubicBezTo>
                    <a:pt x="7295" y="8952"/>
                    <a:pt x="6762" y="9133"/>
                    <a:pt x="6320" y="9465"/>
                  </a:cubicBezTo>
                  <a:lnTo>
                    <a:pt x="6320" y="1317"/>
                  </a:lnTo>
                  <a:cubicBezTo>
                    <a:pt x="6692" y="854"/>
                    <a:pt x="7245" y="583"/>
                    <a:pt x="7837" y="583"/>
                  </a:cubicBezTo>
                  <a:close/>
                  <a:moveTo>
                    <a:pt x="4241" y="9525"/>
                  </a:moveTo>
                  <a:cubicBezTo>
                    <a:pt x="4803" y="9525"/>
                    <a:pt x="5346" y="9776"/>
                    <a:pt x="5708" y="10218"/>
                  </a:cubicBezTo>
                  <a:lnTo>
                    <a:pt x="583" y="10218"/>
                  </a:lnTo>
                  <a:lnTo>
                    <a:pt x="583" y="9525"/>
                  </a:lnTo>
                  <a:close/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10500"/>
                  </a:lnTo>
                  <a:cubicBezTo>
                    <a:pt x="1" y="10660"/>
                    <a:pt x="131" y="10791"/>
                    <a:pt x="292" y="10791"/>
                  </a:cubicBezTo>
                  <a:lnTo>
                    <a:pt x="8109" y="10791"/>
                  </a:lnTo>
                  <a:cubicBezTo>
                    <a:pt x="8115" y="10791"/>
                    <a:pt x="8122" y="10792"/>
                    <a:pt x="8128" y="10792"/>
                  </a:cubicBezTo>
                  <a:cubicBezTo>
                    <a:pt x="8511" y="10792"/>
                    <a:pt x="8514" y="10217"/>
                    <a:pt x="8137" y="10217"/>
                  </a:cubicBezTo>
                  <a:cubicBezTo>
                    <a:pt x="8128" y="10217"/>
                    <a:pt x="8118" y="10218"/>
                    <a:pt x="8109" y="10218"/>
                  </a:cubicBezTo>
                  <a:lnTo>
                    <a:pt x="6371" y="10218"/>
                  </a:lnTo>
                  <a:cubicBezTo>
                    <a:pt x="6732" y="9776"/>
                    <a:pt x="7275" y="9525"/>
                    <a:pt x="7848" y="9525"/>
                  </a:cubicBezTo>
                  <a:lnTo>
                    <a:pt x="11495" y="9525"/>
                  </a:lnTo>
                  <a:lnTo>
                    <a:pt x="11495" y="10218"/>
                  </a:lnTo>
                  <a:lnTo>
                    <a:pt x="10028" y="10218"/>
                  </a:lnTo>
                  <a:cubicBezTo>
                    <a:pt x="10018" y="10218"/>
                    <a:pt x="10009" y="10217"/>
                    <a:pt x="9999" y="10217"/>
                  </a:cubicBezTo>
                  <a:cubicBezTo>
                    <a:pt x="9622" y="10217"/>
                    <a:pt x="9625" y="10792"/>
                    <a:pt x="10008" y="10792"/>
                  </a:cubicBezTo>
                  <a:cubicBezTo>
                    <a:pt x="10015" y="10792"/>
                    <a:pt x="10021" y="10791"/>
                    <a:pt x="10028" y="10791"/>
                  </a:cubicBezTo>
                  <a:lnTo>
                    <a:pt x="11776" y="10791"/>
                  </a:lnTo>
                  <a:cubicBezTo>
                    <a:pt x="11937" y="10791"/>
                    <a:pt x="12067" y="10660"/>
                    <a:pt x="12067" y="10500"/>
                  </a:cubicBezTo>
                  <a:lnTo>
                    <a:pt x="12067" y="9244"/>
                  </a:lnTo>
                  <a:lnTo>
                    <a:pt x="12067" y="8078"/>
                  </a:lnTo>
                  <a:lnTo>
                    <a:pt x="13142" y="9143"/>
                  </a:lnTo>
                  <a:cubicBezTo>
                    <a:pt x="13323" y="9339"/>
                    <a:pt x="13570" y="9437"/>
                    <a:pt x="13817" y="9437"/>
                  </a:cubicBezTo>
                  <a:cubicBezTo>
                    <a:pt x="14052" y="9437"/>
                    <a:pt x="14288" y="9349"/>
                    <a:pt x="14469" y="9174"/>
                  </a:cubicBezTo>
                  <a:cubicBezTo>
                    <a:pt x="14830" y="8802"/>
                    <a:pt x="14820" y="8199"/>
                    <a:pt x="14438" y="7847"/>
                  </a:cubicBezTo>
                  <a:lnTo>
                    <a:pt x="14438" y="7837"/>
                  </a:lnTo>
                  <a:lnTo>
                    <a:pt x="12821" y="6230"/>
                  </a:lnTo>
                  <a:cubicBezTo>
                    <a:pt x="13474" y="4964"/>
                    <a:pt x="13162" y="3406"/>
                    <a:pt x="12067" y="2492"/>
                  </a:cubicBezTo>
                  <a:lnTo>
                    <a:pt x="12067" y="292"/>
                  </a:lnTo>
                  <a:cubicBezTo>
                    <a:pt x="12067" y="131"/>
                    <a:pt x="11937" y="0"/>
                    <a:pt x="11776" y="0"/>
                  </a:cubicBezTo>
                  <a:lnTo>
                    <a:pt x="7837" y="0"/>
                  </a:lnTo>
                  <a:cubicBezTo>
                    <a:pt x="7164" y="0"/>
                    <a:pt x="6511" y="282"/>
                    <a:pt x="6039" y="774"/>
                  </a:cubicBezTo>
                  <a:cubicBezTo>
                    <a:pt x="5567" y="282"/>
                    <a:pt x="4914" y="0"/>
                    <a:pt x="4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110274" y="2378762"/>
              <a:ext cx="74804" cy="160422"/>
            </a:xfrm>
            <a:custGeom>
              <a:avLst/>
              <a:gdLst/>
              <a:ahLst/>
              <a:cxnLst/>
              <a:rect l="l" t="t" r="r" b="b"/>
              <a:pathLst>
                <a:path w="2905" h="6230" extrusionOk="0">
                  <a:moveTo>
                    <a:pt x="302" y="0"/>
                  </a:moveTo>
                  <a:cubicBezTo>
                    <a:pt x="152" y="0"/>
                    <a:pt x="1" y="101"/>
                    <a:pt x="16" y="302"/>
                  </a:cubicBezTo>
                  <a:lnTo>
                    <a:pt x="16" y="1256"/>
                  </a:lnTo>
                  <a:cubicBezTo>
                    <a:pt x="16" y="1789"/>
                    <a:pt x="227" y="2301"/>
                    <a:pt x="599" y="2673"/>
                  </a:cubicBezTo>
                  <a:lnTo>
                    <a:pt x="1041" y="3115"/>
                  </a:lnTo>
                  <a:lnTo>
                    <a:pt x="599" y="3557"/>
                  </a:lnTo>
                  <a:cubicBezTo>
                    <a:pt x="227" y="3929"/>
                    <a:pt x="16" y="4441"/>
                    <a:pt x="16" y="4973"/>
                  </a:cubicBezTo>
                  <a:lnTo>
                    <a:pt x="16" y="5928"/>
                  </a:lnTo>
                  <a:cubicBezTo>
                    <a:pt x="1" y="6129"/>
                    <a:pt x="152" y="6229"/>
                    <a:pt x="302" y="6229"/>
                  </a:cubicBezTo>
                  <a:cubicBezTo>
                    <a:pt x="453" y="6229"/>
                    <a:pt x="604" y="6129"/>
                    <a:pt x="589" y="5928"/>
                  </a:cubicBezTo>
                  <a:lnTo>
                    <a:pt x="589" y="4973"/>
                  </a:lnTo>
                  <a:cubicBezTo>
                    <a:pt x="589" y="4592"/>
                    <a:pt x="739" y="4230"/>
                    <a:pt x="1011" y="3959"/>
                  </a:cubicBezTo>
                  <a:lnTo>
                    <a:pt x="1453" y="3517"/>
                  </a:lnTo>
                  <a:lnTo>
                    <a:pt x="1895" y="3959"/>
                  </a:lnTo>
                  <a:cubicBezTo>
                    <a:pt x="1945" y="4019"/>
                    <a:pt x="1995" y="4079"/>
                    <a:pt x="2046" y="4140"/>
                  </a:cubicBezTo>
                  <a:lnTo>
                    <a:pt x="1453" y="4140"/>
                  </a:lnTo>
                  <a:cubicBezTo>
                    <a:pt x="1443" y="4139"/>
                    <a:pt x="1434" y="4139"/>
                    <a:pt x="1425" y="4139"/>
                  </a:cubicBezTo>
                  <a:cubicBezTo>
                    <a:pt x="1050" y="4139"/>
                    <a:pt x="1050" y="4713"/>
                    <a:pt x="1425" y="4713"/>
                  </a:cubicBezTo>
                  <a:cubicBezTo>
                    <a:pt x="1434" y="4713"/>
                    <a:pt x="1443" y="4713"/>
                    <a:pt x="1453" y="4712"/>
                  </a:cubicBezTo>
                  <a:lnTo>
                    <a:pt x="2287" y="4712"/>
                  </a:lnTo>
                  <a:cubicBezTo>
                    <a:pt x="2307" y="4803"/>
                    <a:pt x="2307" y="4893"/>
                    <a:pt x="2307" y="4973"/>
                  </a:cubicBezTo>
                  <a:lnTo>
                    <a:pt x="2307" y="5295"/>
                  </a:lnTo>
                  <a:lnTo>
                    <a:pt x="1453" y="5295"/>
                  </a:lnTo>
                  <a:cubicBezTo>
                    <a:pt x="1443" y="5294"/>
                    <a:pt x="1434" y="5294"/>
                    <a:pt x="1424" y="5294"/>
                  </a:cubicBezTo>
                  <a:cubicBezTo>
                    <a:pt x="1047" y="5294"/>
                    <a:pt x="1050" y="5868"/>
                    <a:pt x="1433" y="5868"/>
                  </a:cubicBezTo>
                  <a:cubicBezTo>
                    <a:pt x="1440" y="5868"/>
                    <a:pt x="1446" y="5868"/>
                    <a:pt x="1453" y="5868"/>
                  </a:cubicBezTo>
                  <a:lnTo>
                    <a:pt x="2317" y="5868"/>
                  </a:lnTo>
                  <a:lnTo>
                    <a:pt x="2317" y="5928"/>
                  </a:lnTo>
                  <a:cubicBezTo>
                    <a:pt x="2302" y="6129"/>
                    <a:pt x="2452" y="6229"/>
                    <a:pt x="2603" y="6229"/>
                  </a:cubicBezTo>
                  <a:cubicBezTo>
                    <a:pt x="2754" y="6229"/>
                    <a:pt x="2905" y="6129"/>
                    <a:pt x="2890" y="5928"/>
                  </a:cubicBezTo>
                  <a:lnTo>
                    <a:pt x="2890" y="4984"/>
                  </a:lnTo>
                  <a:cubicBezTo>
                    <a:pt x="2890" y="4441"/>
                    <a:pt x="2679" y="3939"/>
                    <a:pt x="2297" y="3557"/>
                  </a:cubicBezTo>
                  <a:lnTo>
                    <a:pt x="1855" y="3115"/>
                  </a:lnTo>
                  <a:lnTo>
                    <a:pt x="2297" y="2673"/>
                  </a:lnTo>
                  <a:cubicBezTo>
                    <a:pt x="2679" y="2301"/>
                    <a:pt x="2890" y="1789"/>
                    <a:pt x="2890" y="1256"/>
                  </a:cubicBezTo>
                  <a:lnTo>
                    <a:pt x="2890" y="302"/>
                  </a:lnTo>
                  <a:cubicBezTo>
                    <a:pt x="2900" y="101"/>
                    <a:pt x="2749" y="0"/>
                    <a:pt x="2598" y="0"/>
                  </a:cubicBezTo>
                  <a:cubicBezTo>
                    <a:pt x="2447" y="0"/>
                    <a:pt x="2297" y="101"/>
                    <a:pt x="2307" y="302"/>
                  </a:cubicBezTo>
                  <a:lnTo>
                    <a:pt x="2307" y="1256"/>
                  </a:lnTo>
                  <a:cubicBezTo>
                    <a:pt x="2317" y="1638"/>
                    <a:pt x="2166" y="2000"/>
                    <a:pt x="1895" y="2271"/>
                  </a:cubicBezTo>
                  <a:lnTo>
                    <a:pt x="1453" y="2713"/>
                  </a:lnTo>
                  <a:lnTo>
                    <a:pt x="1011" y="2271"/>
                  </a:lnTo>
                  <a:cubicBezTo>
                    <a:pt x="950" y="2211"/>
                    <a:pt x="900" y="2150"/>
                    <a:pt x="860" y="2090"/>
                  </a:cubicBezTo>
                  <a:lnTo>
                    <a:pt x="1453" y="2090"/>
                  </a:lnTo>
                  <a:cubicBezTo>
                    <a:pt x="1459" y="2090"/>
                    <a:pt x="1465" y="2090"/>
                    <a:pt x="1472" y="2090"/>
                  </a:cubicBezTo>
                  <a:cubicBezTo>
                    <a:pt x="1845" y="2090"/>
                    <a:pt x="1848" y="1516"/>
                    <a:pt x="1481" y="1516"/>
                  </a:cubicBezTo>
                  <a:cubicBezTo>
                    <a:pt x="1472" y="1516"/>
                    <a:pt x="1462" y="1517"/>
                    <a:pt x="1453" y="1517"/>
                  </a:cubicBezTo>
                  <a:lnTo>
                    <a:pt x="609" y="1517"/>
                  </a:lnTo>
                  <a:cubicBezTo>
                    <a:pt x="599" y="1427"/>
                    <a:pt x="589" y="1336"/>
                    <a:pt x="589" y="1256"/>
                  </a:cubicBezTo>
                  <a:lnTo>
                    <a:pt x="589" y="935"/>
                  </a:lnTo>
                  <a:lnTo>
                    <a:pt x="1453" y="935"/>
                  </a:lnTo>
                  <a:cubicBezTo>
                    <a:pt x="1462" y="935"/>
                    <a:pt x="1472" y="936"/>
                    <a:pt x="1481" y="936"/>
                  </a:cubicBezTo>
                  <a:cubicBezTo>
                    <a:pt x="1848" y="936"/>
                    <a:pt x="1845" y="361"/>
                    <a:pt x="1472" y="361"/>
                  </a:cubicBezTo>
                  <a:cubicBezTo>
                    <a:pt x="1465" y="361"/>
                    <a:pt x="1459" y="362"/>
                    <a:pt x="1453" y="362"/>
                  </a:cubicBezTo>
                  <a:lnTo>
                    <a:pt x="589" y="362"/>
                  </a:lnTo>
                  <a:lnTo>
                    <a:pt x="589" y="302"/>
                  </a:lnTo>
                  <a:cubicBezTo>
                    <a:pt x="604" y="101"/>
                    <a:pt x="453" y="0"/>
                    <a:pt x="3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342281" y="2416743"/>
              <a:ext cx="39037" cy="51037"/>
            </a:xfrm>
            <a:custGeom>
              <a:avLst/>
              <a:gdLst/>
              <a:ahLst/>
              <a:cxnLst/>
              <a:rect l="l" t="t" r="r" b="b"/>
              <a:pathLst>
                <a:path w="1516" h="1982" extrusionOk="0">
                  <a:moveTo>
                    <a:pt x="427" y="1"/>
                  </a:moveTo>
                  <a:cubicBezTo>
                    <a:pt x="173" y="1"/>
                    <a:pt x="1" y="388"/>
                    <a:pt x="290" y="545"/>
                  </a:cubicBezTo>
                  <a:cubicBezTo>
                    <a:pt x="702" y="796"/>
                    <a:pt x="943" y="1238"/>
                    <a:pt x="943" y="1710"/>
                  </a:cubicBezTo>
                  <a:cubicBezTo>
                    <a:pt x="953" y="1891"/>
                    <a:pt x="1091" y="1981"/>
                    <a:pt x="1229" y="1981"/>
                  </a:cubicBezTo>
                  <a:cubicBezTo>
                    <a:pt x="1367" y="1981"/>
                    <a:pt x="1505" y="1891"/>
                    <a:pt x="1515" y="1710"/>
                  </a:cubicBezTo>
                  <a:cubicBezTo>
                    <a:pt x="1515" y="1037"/>
                    <a:pt x="1174" y="414"/>
                    <a:pt x="601" y="62"/>
                  </a:cubicBezTo>
                  <a:cubicBezTo>
                    <a:pt x="542" y="19"/>
                    <a:pt x="482" y="1"/>
                    <a:pt x="42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4320909" y="2410563"/>
              <a:ext cx="20033" cy="14806"/>
            </a:xfrm>
            <a:custGeom>
              <a:avLst/>
              <a:gdLst/>
              <a:ahLst/>
              <a:cxnLst/>
              <a:rect l="l" t="t" r="r" b="b"/>
              <a:pathLst>
                <a:path w="778" h="575" extrusionOk="0">
                  <a:moveTo>
                    <a:pt x="387" y="0"/>
                  </a:moveTo>
                  <a:cubicBezTo>
                    <a:pt x="4" y="0"/>
                    <a:pt x="1" y="575"/>
                    <a:pt x="378" y="575"/>
                  </a:cubicBezTo>
                  <a:cubicBezTo>
                    <a:pt x="387" y="575"/>
                    <a:pt x="397" y="574"/>
                    <a:pt x="406" y="574"/>
                  </a:cubicBezTo>
                  <a:lnTo>
                    <a:pt x="416" y="574"/>
                  </a:lnTo>
                  <a:cubicBezTo>
                    <a:pt x="778" y="554"/>
                    <a:pt x="778" y="31"/>
                    <a:pt x="416" y="1"/>
                  </a:cubicBezTo>
                  <a:lnTo>
                    <a:pt x="406" y="1"/>
                  </a:lnTo>
                  <a:cubicBezTo>
                    <a:pt x="400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2"/>
          <p:cNvGrpSpPr/>
          <p:nvPr/>
        </p:nvGrpSpPr>
        <p:grpSpPr>
          <a:xfrm>
            <a:off x="4384335" y="1891193"/>
            <a:ext cx="381718" cy="378474"/>
            <a:chOff x="4070310" y="2855343"/>
            <a:chExt cx="381718" cy="378474"/>
          </a:xfrm>
        </p:grpSpPr>
        <p:sp>
          <p:nvSpPr>
            <p:cNvPr id="321" name="Google Shape;321;p32"/>
            <p:cNvSpPr/>
            <p:nvPr/>
          </p:nvSpPr>
          <p:spPr>
            <a:xfrm>
              <a:off x="4248113" y="2914182"/>
              <a:ext cx="49131" cy="68315"/>
            </a:xfrm>
            <a:custGeom>
              <a:avLst/>
              <a:gdLst/>
              <a:ahLst/>
              <a:cxnLst/>
              <a:rect l="l" t="t" r="r" b="b"/>
              <a:pathLst>
                <a:path w="1908" h="2653" extrusionOk="0">
                  <a:moveTo>
                    <a:pt x="1585" y="1"/>
                  </a:moveTo>
                  <a:cubicBezTo>
                    <a:pt x="1485" y="1"/>
                    <a:pt x="1389" y="50"/>
                    <a:pt x="1334" y="145"/>
                  </a:cubicBezTo>
                  <a:lnTo>
                    <a:pt x="139" y="2215"/>
                  </a:lnTo>
                  <a:cubicBezTo>
                    <a:pt x="0" y="2443"/>
                    <a:pt x="195" y="2653"/>
                    <a:pt x="396" y="2653"/>
                  </a:cubicBezTo>
                  <a:cubicBezTo>
                    <a:pt x="487" y="2653"/>
                    <a:pt x="578" y="2610"/>
                    <a:pt x="641" y="2506"/>
                  </a:cubicBezTo>
                  <a:lnTo>
                    <a:pt x="1837" y="437"/>
                  </a:lnTo>
                  <a:cubicBezTo>
                    <a:pt x="1907" y="296"/>
                    <a:pt x="1867" y="115"/>
                    <a:pt x="1726" y="35"/>
                  </a:cubicBezTo>
                  <a:cubicBezTo>
                    <a:pt x="1681" y="12"/>
                    <a:pt x="1632" y="1"/>
                    <a:pt x="158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4233565" y="2991895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1"/>
                  </a:moveTo>
                  <a:cubicBezTo>
                    <a:pt x="91" y="1"/>
                    <a:pt x="0" y="433"/>
                    <a:pt x="292" y="553"/>
                  </a:cubicBezTo>
                  <a:cubicBezTo>
                    <a:pt x="331" y="570"/>
                    <a:pt x="369" y="577"/>
                    <a:pt x="405" y="577"/>
                  </a:cubicBezTo>
                  <a:cubicBezTo>
                    <a:pt x="640" y="577"/>
                    <a:pt x="795" y="273"/>
                    <a:pt x="603" y="81"/>
                  </a:cubicBezTo>
                  <a:cubicBezTo>
                    <a:pt x="553" y="31"/>
                    <a:pt x="473" y="1"/>
                    <a:pt x="4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4141457" y="2855343"/>
              <a:ext cx="233501" cy="378474"/>
            </a:xfrm>
            <a:custGeom>
              <a:avLst/>
              <a:gdLst/>
              <a:ahLst/>
              <a:cxnLst/>
              <a:rect l="l" t="t" r="r" b="b"/>
              <a:pathLst>
                <a:path w="9068" h="14698" extrusionOk="0">
                  <a:moveTo>
                    <a:pt x="6320" y="682"/>
                  </a:moveTo>
                  <a:lnTo>
                    <a:pt x="7556" y="1396"/>
                  </a:lnTo>
                  <a:lnTo>
                    <a:pt x="7265" y="1898"/>
                  </a:lnTo>
                  <a:lnTo>
                    <a:pt x="6652" y="1546"/>
                  </a:lnTo>
                  <a:lnTo>
                    <a:pt x="6029" y="1185"/>
                  </a:lnTo>
                  <a:lnTo>
                    <a:pt x="6320" y="682"/>
                  </a:lnTo>
                  <a:close/>
                  <a:moveTo>
                    <a:pt x="5396" y="1486"/>
                  </a:moveTo>
                  <a:lnTo>
                    <a:pt x="6360" y="2039"/>
                  </a:lnTo>
                  <a:lnTo>
                    <a:pt x="7225" y="2541"/>
                  </a:lnTo>
                  <a:lnTo>
                    <a:pt x="7325" y="2601"/>
                  </a:lnTo>
                  <a:lnTo>
                    <a:pt x="6471" y="4068"/>
                  </a:lnTo>
                  <a:lnTo>
                    <a:pt x="6149" y="4631"/>
                  </a:lnTo>
                  <a:lnTo>
                    <a:pt x="4833" y="6901"/>
                  </a:lnTo>
                  <a:lnTo>
                    <a:pt x="2914" y="5796"/>
                  </a:lnTo>
                  <a:lnTo>
                    <a:pt x="5396" y="1486"/>
                  </a:lnTo>
                  <a:close/>
                  <a:moveTo>
                    <a:pt x="3155" y="6590"/>
                  </a:moveTo>
                  <a:lnTo>
                    <a:pt x="4030" y="7102"/>
                  </a:lnTo>
                  <a:lnTo>
                    <a:pt x="3628" y="7796"/>
                  </a:lnTo>
                  <a:lnTo>
                    <a:pt x="2744" y="7293"/>
                  </a:lnTo>
                  <a:lnTo>
                    <a:pt x="3155" y="6590"/>
                  </a:lnTo>
                  <a:close/>
                  <a:moveTo>
                    <a:pt x="1638" y="8971"/>
                  </a:moveTo>
                  <a:lnTo>
                    <a:pt x="2402" y="9413"/>
                  </a:lnTo>
                  <a:lnTo>
                    <a:pt x="2020" y="10126"/>
                  </a:lnTo>
                  <a:cubicBezTo>
                    <a:pt x="1950" y="10257"/>
                    <a:pt x="2000" y="10428"/>
                    <a:pt x="2131" y="10508"/>
                  </a:cubicBezTo>
                  <a:cubicBezTo>
                    <a:pt x="2452" y="10689"/>
                    <a:pt x="2794" y="10830"/>
                    <a:pt x="3155" y="10910"/>
                  </a:cubicBezTo>
                  <a:cubicBezTo>
                    <a:pt x="2955" y="11151"/>
                    <a:pt x="2834" y="11463"/>
                    <a:pt x="2834" y="11784"/>
                  </a:cubicBezTo>
                  <a:lnTo>
                    <a:pt x="2834" y="12156"/>
                  </a:lnTo>
                  <a:cubicBezTo>
                    <a:pt x="2201" y="12025"/>
                    <a:pt x="1608" y="11754"/>
                    <a:pt x="1076" y="11382"/>
                  </a:cubicBezTo>
                  <a:lnTo>
                    <a:pt x="825" y="11212"/>
                  </a:lnTo>
                  <a:cubicBezTo>
                    <a:pt x="684" y="11111"/>
                    <a:pt x="644" y="10920"/>
                    <a:pt x="714" y="10769"/>
                  </a:cubicBezTo>
                  <a:lnTo>
                    <a:pt x="1638" y="8971"/>
                  </a:lnTo>
                  <a:close/>
                  <a:moveTo>
                    <a:pt x="4200" y="11001"/>
                  </a:moveTo>
                  <a:cubicBezTo>
                    <a:pt x="4632" y="11001"/>
                    <a:pt x="4974" y="11352"/>
                    <a:pt x="4984" y="11784"/>
                  </a:cubicBezTo>
                  <a:lnTo>
                    <a:pt x="4984" y="12588"/>
                  </a:lnTo>
                  <a:lnTo>
                    <a:pt x="3407" y="12588"/>
                  </a:lnTo>
                  <a:lnTo>
                    <a:pt x="3407" y="11784"/>
                  </a:lnTo>
                  <a:cubicBezTo>
                    <a:pt x="3407" y="11372"/>
                    <a:pt x="3718" y="11041"/>
                    <a:pt x="4120" y="11001"/>
                  </a:cubicBezTo>
                  <a:close/>
                  <a:moveTo>
                    <a:pt x="7938" y="13151"/>
                  </a:moveTo>
                  <a:lnTo>
                    <a:pt x="7938" y="14125"/>
                  </a:lnTo>
                  <a:lnTo>
                    <a:pt x="624" y="14125"/>
                  </a:lnTo>
                  <a:lnTo>
                    <a:pt x="624" y="13151"/>
                  </a:lnTo>
                  <a:close/>
                  <a:moveTo>
                    <a:pt x="6218" y="1"/>
                  </a:moveTo>
                  <a:cubicBezTo>
                    <a:pt x="6119" y="1"/>
                    <a:pt x="6023" y="55"/>
                    <a:pt x="5969" y="150"/>
                  </a:cubicBezTo>
                  <a:lnTo>
                    <a:pt x="5537" y="903"/>
                  </a:lnTo>
                  <a:lnTo>
                    <a:pt x="5436" y="843"/>
                  </a:lnTo>
                  <a:cubicBezTo>
                    <a:pt x="5391" y="817"/>
                    <a:pt x="5342" y="805"/>
                    <a:pt x="5294" y="805"/>
                  </a:cubicBezTo>
                  <a:cubicBezTo>
                    <a:pt x="5194" y="805"/>
                    <a:pt x="5099" y="858"/>
                    <a:pt x="5044" y="953"/>
                  </a:cubicBezTo>
                  <a:lnTo>
                    <a:pt x="2271" y="5756"/>
                  </a:lnTo>
                  <a:cubicBezTo>
                    <a:pt x="2191" y="5897"/>
                    <a:pt x="2241" y="6067"/>
                    <a:pt x="2382" y="6148"/>
                  </a:cubicBezTo>
                  <a:lnTo>
                    <a:pt x="2643" y="6299"/>
                  </a:lnTo>
                  <a:lnTo>
                    <a:pt x="2101" y="7253"/>
                  </a:lnTo>
                  <a:cubicBezTo>
                    <a:pt x="2020" y="7384"/>
                    <a:pt x="2070" y="7564"/>
                    <a:pt x="2201" y="7645"/>
                  </a:cubicBezTo>
                  <a:lnTo>
                    <a:pt x="3587" y="8439"/>
                  </a:lnTo>
                  <a:cubicBezTo>
                    <a:pt x="3634" y="8465"/>
                    <a:pt x="3683" y="8477"/>
                    <a:pt x="3732" y="8477"/>
                  </a:cubicBezTo>
                  <a:cubicBezTo>
                    <a:pt x="3831" y="8477"/>
                    <a:pt x="3925" y="8426"/>
                    <a:pt x="3979" y="8338"/>
                  </a:cubicBezTo>
                  <a:lnTo>
                    <a:pt x="4522" y="7384"/>
                  </a:lnTo>
                  <a:lnTo>
                    <a:pt x="4793" y="7544"/>
                  </a:lnTo>
                  <a:cubicBezTo>
                    <a:pt x="4839" y="7570"/>
                    <a:pt x="4887" y="7583"/>
                    <a:pt x="4935" y="7583"/>
                  </a:cubicBezTo>
                  <a:cubicBezTo>
                    <a:pt x="5035" y="7583"/>
                    <a:pt x="5131" y="7529"/>
                    <a:pt x="5185" y="7434"/>
                  </a:cubicBezTo>
                  <a:lnTo>
                    <a:pt x="6451" y="5254"/>
                  </a:lnTo>
                  <a:cubicBezTo>
                    <a:pt x="6913" y="5816"/>
                    <a:pt x="7164" y="6530"/>
                    <a:pt x="7164" y="7263"/>
                  </a:cubicBezTo>
                  <a:cubicBezTo>
                    <a:pt x="7154" y="8931"/>
                    <a:pt x="5848" y="10307"/>
                    <a:pt x="4180" y="10418"/>
                  </a:cubicBezTo>
                  <a:lnTo>
                    <a:pt x="4030" y="10418"/>
                  </a:lnTo>
                  <a:cubicBezTo>
                    <a:pt x="4008" y="10418"/>
                    <a:pt x="3986" y="10419"/>
                    <a:pt x="3965" y="10419"/>
                  </a:cubicBezTo>
                  <a:cubicBezTo>
                    <a:pt x="3515" y="10419"/>
                    <a:pt x="3075" y="10319"/>
                    <a:pt x="2663" y="10136"/>
                  </a:cubicBezTo>
                  <a:lnTo>
                    <a:pt x="2894" y="9694"/>
                  </a:lnTo>
                  <a:lnTo>
                    <a:pt x="3306" y="9936"/>
                  </a:lnTo>
                  <a:cubicBezTo>
                    <a:pt x="3359" y="9965"/>
                    <a:pt x="3411" y="9978"/>
                    <a:pt x="3459" y="9978"/>
                  </a:cubicBezTo>
                  <a:cubicBezTo>
                    <a:pt x="3720" y="9978"/>
                    <a:pt x="3878" y="9594"/>
                    <a:pt x="3598" y="9433"/>
                  </a:cubicBezTo>
                  <a:lnTo>
                    <a:pt x="1086" y="7976"/>
                  </a:lnTo>
                  <a:cubicBezTo>
                    <a:pt x="1032" y="7944"/>
                    <a:pt x="980" y="7930"/>
                    <a:pt x="931" y="7930"/>
                  </a:cubicBezTo>
                  <a:cubicBezTo>
                    <a:pt x="676" y="7930"/>
                    <a:pt x="516" y="8310"/>
                    <a:pt x="794" y="8479"/>
                  </a:cubicBezTo>
                  <a:lnTo>
                    <a:pt x="1146" y="8670"/>
                  </a:lnTo>
                  <a:lnTo>
                    <a:pt x="212" y="10498"/>
                  </a:lnTo>
                  <a:cubicBezTo>
                    <a:pt x="1" y="10910"/>
                    <a:pt x="121" y="11412"/>
                    <a:pt x="503" y="11674"/>
                  </a:cubicBezTo>
                  <a:lnTo>
                    <a:pt x="754" y="11845"/>
                  </a:lnTo>
                  <a:cubicBezTo>
                    <a:pt x="1196" y="12156"/>
                    <a:pt x="1679" y="12407"/>
                    <a:pt x="2191" y="12568"/>
                  </a:cubicBezTo>
                  <a:lnTo>
                    <a:pt x="342" y="12568"/>
                  </a:lnTo>
                  <a:cubicBezTo>
                    <a:pt x="182" y="12568"/>
                    <a:pt x="51" y="12699"/>
                    <a:pt x="51" y="12859"/>
                  </a:cubicBezTo>
                  <a:lnTo>
                    <a:pt x="51" y="14407"/>
                  </a:lnTo>
                  <a:cubicBezTo>
                    <a:pt x="51" y="14567"/>
                    <a:pt x="182" y="14698"/>
                    <a:pt x="342" y="14698"/>
                  </a:cubicBezTo>
                  <a:lnTo>
                    <a:pt x="8229" y="14698"/>
                  </a:lnTo>
                  <a:cubicBezTo>
                    <a:pt x="8390" y="14698"/>
                    <a:pt x="8521" y="14567"/>
                    <a:pt x="8521" y="14407"/>
                  </a:cubicBezTo>
                  <a:lnTo>
                    <a:pt x="8521" y="12869"/>
                  </a:lnTo>
                  <a:cubicBezTo>
                    <a:pt x="8521" y="12709"/>
                    <a:pt x="8390" y="12578"/>
                    <a:pt x="8229" y="12578"/>
                  </a:cubicBezTo>
                  <a:lnTo>
                    <a:pt x="5557" y="12578"/>
                  </a:lnTo>
                  <a:lnTo>
                    <a:pt x="5557" y="12548"/>
                  </a:lnTo>
                  <a:cubicBezTo>
                    <a:pt x="7184" y="11985"/>
                    <a:pt x="8450" y="10669"/>
                    <a:pt x="8933" y="9011"/>
                  </a:cubicBezTo>
                  <a:cubicBezTo>
                    <a:pt x="8983" y="8861"/>
                    <a:pt x="8892" y="8700"/>
                    <a:pt x="8742" y="8660"/>
                  </a:cubicBezTo>
                  <a:cubicBezTo>
                    <a:pt x="8711" y="8650"/>
                    <a:pt x="8681" y="8646"/>
                    <a:pt x="8651" y="8646"/>
                  </a:cubicBezTo>
                  <a:cubicBezTo>
                    <a:pt x="8524" y="8646"/>
                    <a:pt x="8413" y="8728"/>
                    <a:pt x="8380" y="8850"/>
                  </a:cubicBezTo>
                  <a:cubicBezTo>
                    <a:pt x="7968" y="10257"/>
                    <a:pt x="6923" y="11402"/>
                    <a:pt x="5557" y="11935"/>
                  </a:cubicBezTo>
                  <a:lnTo>
                    <a:pt x="5557" y="11784"/>
                  </a:lnTo>
                  <a:cubicBezTo>
                    <a:pt x="5557" y="11412"/>
                    <a:pt x="5406" y="11071"/>
                    <a:pt x="5155" y="10820"/>
                  </a:cubicBezTo>
                  <a:cubicBezTo>
                    <a:pt x="6682" y="10307"/>
                    <a:pt x="7727" y="8881"/>
                    <a:pt x="7737" y="7263"/>
                  </a:cubicBezTo>
                  <a:cubicBezTo>
                    <a:pt x="7747" y="6319"/>
                    <a:pt x="7395" y="5414"/>
                    <a:pt x="6752" y="4721"/>
                  </a:cubicBezTo>
                  <a:lnTo>
                    <a:pt x="6843" y="4580"/>
                  </a:lnTo>
                  <a:lnTo>
                    <a:pt x="7114" y="4108"/>
                  </a:lnTo>
                  <a:cubicBezTo>
                    <a:pt x="7767" y="4731"/>
                    <a:pt x="8229" y="5535"/>
                    <a:pt x="8440" y="6419"/>
                  </a:cubicBezTo>
                  <a:cubicBezTo>
                    <a:pt x="8469" y="6585"/>
                    <a:pt x="8589" y="6657"/>
                    <a:pt x="8712" y="6657"/>
                  </a:cubicBezTo>
                  <a:cubicBezTo>
                    <a:pt x="8887" y="6657"/>
                    <a:pt x="9068" y="6512"/>
                    <a:pt x="9003" y="6288"/>
                  </a:cubicBezTo>
                  <a:cubicBezTo>
                    <a:pt x="8752" y="5254"/>
                    <a:pt x="8189" y="4309"/>
                    <a:pt x="7405" y="3596"/>
                  </a:cubicBezTo>
                  <a:lnTo>
                    <a:pt x="7958" y="2631"/>
                  </a:lnTo>
                  <a:cubicBezTo>
                    <a:pt x="8038" y="2491"/>
                    <a:pt x="7998" y="2320"/>
                    <a:pt x="7857" y="2239"/>
                  </a:cubicBezTo>
                  <a:lnTo>
                    <a:pt x="7757" y="2189"/>
                  </a:lnTo>
                  <a:lnTo>
                    <a:pt x="8189" y="1436"/>
                  </a:lnTo>
                  <a:cubicBezTo>
                    <a:pt x="8269" y="1295"/>
                    <a:pt x="8219" y="1114"/>
                    <a:pt x="8089" y="1044"/>
                  </a:cubicBezTo>
                  <a:lnTo>
                    <a:pt x="6360" y="39"/>
                  </a:lnTo>
                  <a:cubicBezTo>
                    <a:pt x="6315" y="13"/>
                    <a:pt x="6266" y="1"/>
                    <a:pt x="621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4362134" y="3042880"/>
              <a:ext cx="14781" cy="15785"/>
            </a:xfrm>
            <a:custGeom>
              <a:avLst/>
              <a:gdLst/>
              <a:ahLst/>
              <a:cxnLst/>
              <a:rect l="l" t="t" r="r" b="b"/>
              <a:pathLst>
                <a:path w="574" h="613" extrusionOk="0">
                  <a:moveTo>
                    <a:pt x="292" y="0"/>
                  </a:moveTo>
                  <a:cubicBezTo>
                    <a:pt x="131" y="0"/>
                    <a:pt x="1" y="131"/>
                    <a:pt x="1" y="291"/>
                  </a:cubicBezTo>
                  <a:lnTo>
                    <a:pt x="1" y="322"/>
                  </a:lnTo>
                  <a:cubicBezTo>
                    <a:pt x="1" y="482"/>
                    <a:pt x="121" y="613"/>
                    <a:pt x="282" y="613"/>
                  </a:cubicBezTo>
                  <a:cubicBezTo>
                    <a:pt x="443" y="613"/>
                    <a:pt x="574" y="482"/>
                    <a:pt x="574" y="332"/>
                  </a:cubicBezTo>
                  <a:lnTo>
                    <a:pt x="574" y="291"/>
                  </a:lnTo>
                  <a:cubicBezTo>
                    <a:pt x="574" y="131"/>
                    <a:pt x="443" y="0"/>
                    <a:pt x="29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239307" y="3151262"/>
              <a:ext cx="20677" cy="14883"/>
            </a:xfrm>
            <a:custGeom>
              <a:avLst/>
              <a:gdLst/>
              <a:ahLst/>
              <a:cxnLst/>
              <a:rect l="l" t="t" r="r" b="b"/>
              <a:pathLst>
                <a:path w="803" h="578" extrusionOk="0">
                  <a:moveTo>
                    <a:pt x="400" y="1"/>
                  </a:moveTo>
                  <a:cubicBezTo>
                    <a:pt x="320" y="1"/>
                    <a:pt x="250" y="31"/>
                    <a:pt x="199" y="91"/>
                  </a:cubicBezTo>
                  <a:cubicBezTo>
                    <a:pt x="0" y="282"/>
                    <a:pt x="160" y="577"/>
                    <a:pt x="394" y="577"/>
                  </a:cubicBezTo>
                  <a:cubicBezTo>
                    <a:pt x="432" y="577"/>
                    <a:pt x="471" y="570"/>
                    <a:pt x="511" y="553"/>
                  </a:cubicBezTo>
                  <a:cubicBezTo>
                    <a:pt x="802" y="433"/>
                    <a:pt x="712" y="1"/>
                    <a:pt x="40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407171" y="3124353"/>
              <a:ext cx="14755" cy="23638"/>
            </a:xfrm>
            <a:custGeom>
              <a:avLst/>
              <a:gdLst/>
              <a:ahLst/>
              <a:cxnLst/>
              <a:rect l="l" t="t" r="r" b="b"/>
              <a:pathLst>
                <a:path w="573" h="918" extrusionOk="0">
                  <a:moveTo>
                    <a:pt x="291" y="1"/>
                  </a:moveTo>
                  <a:cubicBezTo>
                    <a:pt x="131" y="1"/>
                    <a:pt x="0" y="132"/>
                    <a:pt x="0" y="292"/>
                  </a:cubicBezTo>
                  <a:lnTo>
                    <a:pt x="0" y="654"/>
                  </a:lnTo>
                  <a:cubicBezTo>
                    <a:pt x="15" y="830"/>
                    <a:pt x="153" y="918"/>
                    <a:pt x="290" y="918"/>
                  </a:cubicBezTo>
                  <a:cubicBezTo>
                    <a:pt x="427" y="918"/>
                    <a:pt x="563" y="830"/>
                    <a:pt x="573" y="654"/>
                  </a:cubicBezTo>
                  <a:lnTo>
                    <a:pt x="573" y="292"/>
                  </a:lnTo>
                  <a:cubicBezTo>
                    <a:pt x="573" y="132"/>
                    <a:pt x="452" y="1"/>
                    <a:pt x="29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4407171" y="3169133"/>
              <a:ext cx="14755" cy="23613"/>
            </a:xfrm>
            <a:custGeom>
              <a:avLst/>
              <a:gdLst/>
              <a:ahLst/>
              <a:cxnLst/>
              <a:rect l="l" t="t" r="r" b="b"/>
              <a:pathLst>
                <a:path w="573" h="917" extrusionOk="0"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lnTo>
                    <a:pt x="0" y="653"/>
                  </a:lnTo>
                  <a:cubicBezTo>
                    <a:pt x="15" y="829"/>
                    <a:pt x="153" y="917"/>
                    <a:pt x="290" y="917"/>
                  </a:cubicBezTo>
                  <a:cubicBezTo>
                    <a:pt x="427" y="917"/>
                    <a:pt x="563" y="829"/>
                    <a:pt x="573" y="653"/>
                  </a:cubicBezTo>
                  <a:lnTo>
                    <a:pt x="573" y="281"/>
                  </a:lnTo>
                  <a:cubicBezTo>
                    <a:pt x="573" y="131"/>
                    <a:pt x="442" y="0"/>
                    <a:pt x="29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4421823" y="3151494"/>
              <a:ext cx="30205" cy="14832"/>
            </a:xfrm>
            <a:custGeom>
              <a:avLst/>
              <a:gdLst/>
              <a:ahLst/>
              <a:cxnLst/>
              <a:rect l="l" t="t" r="r" b="b"/>
              <a:pathLst>
                <a:path w="1173" h="576" extrusionOk="0">
                  <a:moveTo>
                    <a:pt x="377" y="1"/>
                  </a:moveTo>
                  <a:cubicBezTo>
                    <a:pt x="0" y="1"/>
                    <a:pt x="3" y="575"/>
                    <a:pt x="386" y="575"/>
                  </a:cubicBezTo>
                  <a:cubicBezTo>
                    <a:pt x="393" y="575"/>
                    <a:pt x="399" y="575"/>
                    <a:pt x="406" y="575"/>
                  </a:cubicBezTo>
                  <a:lnTo>
                    <a:pt x="767" y="575"/>
                  </a:lnTo>
                  <a:cubicBezTo>
                    <a:pt x="774" y="575"/>
                    <a:pt x="780" y="575"/>
                    <a:pt x="787" y="575"/>
                  </a:cubicBezTo>
                  <a:cubicBezTo>
                    <a:pt x="1170" y="575"/>
                    <a:pt x="1173" y="1"/>
                    <a:pt x="796" y="1"/>
                  </a:cubicBezTo>
                  <a:cubicBezTo>
                    <a:pt x="787" y="1"/>
                    <a:pt x="777" y="1"/>
                    <a:pt x="767" y="2"/>
                  </a:cubicBezTo>
                  <a:lnTo>
                    <a:pt x="406" y="2"/>
                  </a:lnTo>
                  <a:cubicBezTo>
                    <a:pt x="396" y="1"/>
                    <a:pt x="386" y="1"/>
                    <a:pt x="37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377301" y="3151494"/>
              <a:ext cx="29973" cy="14832"/>
            </a:xfrm>
            <a:custGeom>
              <a:avLst/>
              <a:gdLst/>
              <a:ahLst/>
              <a:cxnLst/>
              <a:rect l="l" t="t" r="r" b="b"/>
              <a:pathLst>
                <a:path w="1164" h="576" extrusionOk="0">
                  <a:moveTo>
                    <a:pt x="369" y="1"/>
                  </a:moveTo>
                  <a:cubicBezTo>
                    <a:pt x="1" y="1"/>
                    <a:pt x="4" y="575"/>
                    <a:pt x="378" y="575"/>
                  </a:cubicBezTo>
                  <a:cubicBezTo>
                    <a:pt x="384" y="575"/>
                    <a:pt x="390" y="575"/>
                    <a:pt x="396" y="575"/>
                  </a:cubicBezTo>
                  <a:lnTo>
                    <a:pt x="758" y="575"/>
                  </a:lnTo>
                  <a:cubicBezTo>
                    <a:pt x="765" y="575"/>
                    <a:pt x="771" y="575"/>
                    <a:pt x="777" y="575"/>
                  </a:cubicBezTo>
                  <a:cubicBezTo>
                    <a:pt x="1161" y="575"/>
                    <a:pt x="1164" y="1"/>
                    <a:pt x="787" y="1"/>
                  </a:cubicBezTo>
                  <a:cubicBezTo>
                    <a:pt x="777" y="1"/>
                    <a:pt x="768" y="1"/>
                    <a:pt x="758" y="2"/>
                  </a:cubicBezTo>
                  <a:lnTo>
                    <a:pt x="396" y="2"/>
                  </a:lnTo>
                  <a:cubicBezTo>
                    <a:pt x="387" y="1"/>
                    <a:pt x="378" y="1"/>
                    <a:pt x="36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070310" y="2855832"/>
              <a:ext cx="74289" cy="158594"/>
            </a:xfrm>
            <a:custGeom>
              <a:avLst/>
              <a:gdLst/>
              <a:ahLst/>
              <a:cxnLst/>
              <a:rect l="l" t="t" r="r" b="b"/>
              <a:pathLst>
                <a:path w="2885" h="6159" extrusionOk="0">
                  <a:moveTo>
                    <a:pt x="2594" y="0"/>
                  </a:moveTo>
                  <a:cubicBezTo>
                    <a:pt x="2457" y="0"/>
                    <a:pt x="2322" y="90"/>
                    <a:pt x="2312" y="271"/>
                  </a:cubicBezTo>
                  <a:lnTo>
                    <a:pt x="2312" y="1226"/>
                  </a:lnTo>
                  <a:cubicBezTo>
                    <a:pt x="2312" y="1598"/>
                    <a:pt x="2161" y="1969"/>
                    <a:pt x="1890" y="2241"/>
                  </a:cubicBezTo>
                  <a:lnTo>
                    <a:pt x="1447" y="2683"/>
                  </a:lnTo>
                  <a:lnTo>
                    <a:pt x="1005" y="2241"/>
                  </a:lnTo>
                  <a:cubicBezTo>
                    <a:pt x="945" y="2180"/>
                    <a:pt x="895" y="2120"/>
                    <a:pt x="855" y="2060"/>
                  </a:cubicBezTo>
                  <a:lnTo>
                    <a:pt x="1447" y="2060"/>
                  </a:lnTo>
                  <a:cubicBezTo>
                    <a:pt x="1454" y="2060"/>
                    <a:pt x="1460" y="2060"/>
                    <a:pt x="1466" y="2060"/>
                  </a:cubicBezTo>
                  <a:cubicBezTo>
                    <a:pt x="1840" y="2060"/>
                    <a:pt x="1843" y="1486"/>
                    <a:pt x="1475" y="1486"/>
                  </a:cubicBezTo>
                  <a:cubicBezTo>
                    <a:pt x="1466" y="1486"/>
                    <a:pt x="1457" y="1486"/>
                    <a:pt x="1447" y="1487"/>
                  </a:cubicBezTo>
                  <a:lnTo>
                    <a:pt x="604" y="1487"/>
                  </a:lnTo>
                  <a:cubicBezTo>
                    <a:pt x="583" y="1397"/>
                    <a:pt x="583" y="1306"/>
                    <a:pt x="583" y="1226"/>
                  </a:cubicBezTo>
                  <a:lnTo>
                    <a:pt x="583" y="904"/>
                  </a:lnTo>
                  <a:lnTo>
                    <a:pt x="1437" y="904"/>
                  </a:lnTo>
                  <a:cubicBezTo>
                    <a:pt x="1447" y="905"/>
                    <a:pt x="1457" y="905"/>
                    <a:pt x="1466" y="905"/>
                  </a:cubicBezTo>
                  <a:cubicBezTo>
                    <a:pt x="1843" y="905"/>
                    <a:pt x="1840" y="331"/>
                    <a:pt x="1457" y="331"/>
                  </a:cubicBezTo>
                  <a:cubicBezTo>
                    <a:pt x="1450" y="331"/>
                    <a:pt x="1444" y="331"/>
                    <a:pt x="1437" y="332"/>
                  </a:cubicBezTo>
                  <a:lnTo>
                    <a:pt x="583" y="332"/>
                  </a:lnTo>
                  <a:lnTo>
                    <a:pt x="583" y="271"/>
                  </a:lnTo>
                  <a:cubicBezTo>
                    <a:pt x="568" y="96"/>
                    <a:pt x="430" y="8"/>
                    <a:pt x="292" y="8"/>
                  </a:cubicBezTo>
                  <a:cubicBezTo>
                    <a:pt x="154" y="8"/>
                    <a:pt x="16" y="96"/>
                    <a:pt x="1" y="271"/>
                  </a:cubicBezTo>
                  <a:lnTo>
                    <a:pt x="1" y="1226"/>
                  </a:lnTo>
                  <a:cubicBezTo>
                    <a:pt x="1" y="1758"/>
                    <a:pt x="212" y="2271"/>
                    <a:pt x="593" y="2642"/>
                  </a:cubicBezTo>
                  <a:lnTo>
                    <a:pt x="1036" y="3085"/>
                  </a:lnTo>
                  <a:lnTo>
                    <a:pt x="593" y="3527"/>
                  </a:lnTo>
                  <a:cubicBezTo>
                    <a:pt x="222" y="3898"/>
                    <a:pt x="11" y="4411"/>
                    <a:pt x="11" y="4943"/>
                  </a:cubicBezTo>
                  <a:lnTo>
                    <a:pt x="11" y="5888"/>
                  </a:lnTo>
                  <a:cubicBezTo>
                    <a:pt x="21" y="6069"/>
                    <a:pt x="159" y="6159"/>
                    <a:pt x="297" y="6159"/>
                  </a:cubicBezTo>
                  <a:cubicBezTo>
                    <a:pt x="435" y="6159"/>
                    <a:pt x="573" y="6069"/>
                    <a:pt x="583" y="5888"/>
                  </a:cubicBezTo>
                  <a:lnTo>
                    <a:pt x="583" y="4943"/>
                  </a:lnTo>
                  <a:cubicBezTo>
                    <a:pt x="583" y="4561"/>
                    <a:pt x="734" y="4200"/>
                    <a:pt x="1005" y="3928"/>
                  </a:cubicBezTo>
                  <a:lnTo>
                    <a:pt x="1447" y="3486"/>
                  </a:lnTo>
                  <a:lnTo>
                    <a:pt x="1890" y="3928"/>
                  </a:lnTo>
                  <a:cubicBezTo>
                    <a:pt x="1940" y="3979"/>
                    <a:pt x="1990" y="4039"/>
                    <a:pt x="2040" y="4109"/>
                  </a:cubicBezTo>
                  <a:lnTo>
                    <a:pt x="1447" y="4109"/>
                  </a:lnTo>
                  <a:cubicBezTo>
                    <a:pt x="1086" y="4129"/>
                    <a:pt x="1086" y="4652"/>
                    <a:pt x="1447" y="4682"/>
                  </a:cubicBezTo>
                  <a:lnTo>
                    <a:pt x="2281" y="4682"/>
                  </a:lnTo>
                  <a:cubicBezTo>
                    <a:pt x="2301" y="4762"/>
                    <a:pt x="2312" y="4853"/>
                    <a:pt x="2312" y="4943"/>
                  </a:cubicBezTo>
                  <a:lnTo>
                    <a:pt x="2312" y="5255"/>
                  </a:lnTo>
                  <a:lnTo>
                    <a:pt x="1447" y="5255"/>
                  </a:lnTo>
                  <a:cubicBezTo>
                    <a:pt x="1086" y="5275"/>
                    <a:pt x="1086" y="5807"/>
                    <a:pt x="1447" y="5827"/>
                  </a:cubicBezTo>
                  <a:lnTo>
                    <a:pt x="2312" y="5827"/>
                  </a:lnTo>
                  <a:lnTo>
                    <a:pt x="2312" y="5888"/>
                  </a:lnTo>
                  <a:cubicBezTo>
                    <a:pt x="2322" y="6069"/>
                    <a:pt x="2457" y="6159"/>
                    <a:pt x="2594" y="6159"/>
                  </a:cubicBezTo>
                  <a:cubicBezTo>
                    <a:pt x="2731" y="6159"/>
                    <a:pt x="2869" y="6069"/>
                    <a:pt x="2884" y="5888"/>
                  </a:cubicBezTo>
                  <a:lnTo>
                    <a:pt x="2884" y="4943"/>
                  </a:lnTo>
                  <a:cubicBezTo>
                    <a:pt x="2884" y="4411"/>
                    <a:pt x="2673" y="3898"/>
                    <a:pt x="2291" y="3527"/>
                  </a:cubicBezTo>
                  <a:lnTo>
                    <a:pt x="1849" y="3085"/>
                  </a:lnTo>
                  <a:lnTo>
                    <a:pt x="2291" y="2642"/>
                  </a:lnTo>
                  <a:cubicBezTo>
                    <a:pt x="2673" y="2261"/>
                    <a:pt x="2884" y="1758"/>
                    <a:pt x="2884" y="1226"/>
                  </a:cubicBezTo>
                  <a:lnTo>
                    <a:pt x="2884" y="271"/>
                  </a:lnTo>
                  <a:cubicBezTo>
                    <a:pt x="2869" y="90"/>
                    <a:pt x="2731" y="0"/>
                    <a:pt x="259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2"/>
          <p:cNvGrpSpPr/>
          <p:nvPr/>
        </p:nvGrpSpPr>
        <p:grpSpPr>
          <a:xfrm>
            <a:off x="5981419" y="2883045"/>
            <a:ext cx="378525" cy="378242"/>
            <a:chOff x="3437246" y="2855832"/>
            <a:chExt cx="378525" cy="378242"/>
          </a:xfrm>
        </p:grpSpPr>
        <p:sp>
          <p:nvSpPr>
            <p:cNvPr id="332" name="Google Shape;332;p32"/>
            <p:cNvSpPr/>
            <p:nvPr/>
          </p:nvSpPr>
          <p:spPr>
            <a:xfrm>
              <a:off x="3437246" y="2855832"/>
              <a:ext cx="298571" cy="378242"/>
            </a:xfrm>
            <a:custGeom>
              <a:avLst/>
              <a:gdLst/>
              <a:ahLst/>
              <a:cxnLst/>
              <a:rect l="l" t="t" r="r" b="b"/>
              <a:pathLst>
                <a:path w="11595" h="14689" extrusionOk="0">
                  <a:moveTo>
                    <a:pt x="5798" y="533"/>
                  </a:moveTo>
                  <a:cubicBezTo>
                    <a:pt x="6220" y="533"/>
                    <a:pt x="6561" y="884"/>
                    <a:pt x="6541" y="1306"/>
                  </a:cubicBezTo>
                  <a:lnTo>
                    <a:pt x="6541" y="1537"/>
                  </a:lnTo>
                  <a:cubicBezTo>
                    <a:pt x="6541" y="1698"/>
                    <a:pt x="6672" y="1829"/>
                    <a:pt x="6832" y="1829"/>
                  </a:cubicBezTo>
                  <a:lnTo>
                    <a:pt x="7777" y="1829"/>
                  </a:lnTo>
                  <a:cubicBezTo>
                    <a:pt x="8048" y="1829"/>
                    <a:pt x="8259" y="2050"/>
                    <a:pt x="8269" y="2321"/>
                  </a:cubicBezTo>
                  <a:lnTo>
                    <a:pt x="8269" y="2853"/>
                  </a:lnTo>
                  <a:lnTo>
                    <a:pt x="3326" y="2853"/>
                  </a:lnTo>
                  <a:lnTo>
                    <a:pt x="3326" y="2321"/>
                  </a:lnTo>
                  <a:cubicBezTo>
                    <a:pt x="3336" y="2050"/>
                    <a:pt x="3547" y="1829"/>
                    <a:pt x="3818" y="1829"/>
                  </a:cubicBezTo>
                  <a:lnTo>
                    <a:pt x="4763" y="1829"/>
                  </a:lnTo>
                  <a:cubicBezTo>
                    <a:pt x="4923" y="1829"/>
                    <a:pt x="5054" y="1698"/>
                    <a:pt x="5054" y="1537"/>
                  </a:cubicBezTo>
                  <a:lnTo>
                    <a:pt x="5054" y="1306"/>
                  </a:lnTo>
                  <a:cubicBezTo>
                    <a:pt x="5034" y="884"/>
                    <a:pt x="5376" y="533"/>
                    <a:pt x="5798" y="533"/>
                  </a:cubicBezTo>
                  <a:close/>
                  <a:moveTo>
                    <a:pt x="11022" y="2281"/>
                  </a:moveTo>
                  <a:lnTo>
                    <a:pt x="11022" y="14116"/>
                  </a:lnTo>
                  <a:lnTo>
                    <a:pt x="573" y="14116"/>
                  </a:lnTo>
                  <a:lnTo>
                    <a:pt x="573" y="2281"/>
                  </a:lnTo>
                  <a:lnTo>
                    <a:pt x="2753" y="2281"/>
                  </a:lnTo>
                  <a:lnTo>
                    <a:pt x="2753" y="2321"/>
                  </a:lnTo>
                  <a:lnTo>
                    <a:pt x="2753" y="2853"/>
                  </a:lnTo>
                  <a:lnTo>
                    <a:pt x="1437" y="2853"/>
                  </a:lnTo>
                  <a:cubicBezTo>
                    <a:pt x="1276" y="2853"/>
                    <a:pt x="1146" y="2984"/>
                    <a:pt x="1146" y="3145"/>
                  </a:cubicBezTo>
                  <a:lnTo>
                    <a:pt x="1146" y="4722"/>
                  </a:lnTo>
                  <a:cubicBezTo>
                    <a:pt x="1156" y="4903"/>
                    <a:pt x="1294" y="4993"/>
                    <a:pt x="1432" y="4993"/>
                  </a:cubicBezTo>
                  <a:cubicBezTo>
                    <a:pt x="1570" y="4993"/>
                    <a:pt x="1708" y="4903"/>
                    <a:pt x="1718" y="4722"/>
                  </a:cubicBezTo>
                  <a:lnTo>
                    <a:pt x="1718" y="3436"/>
                  </a:lnTo>
                  <a:lnTo>
                    <a:pt x="9877" y="3436"/>
                  </a:lnTo>
                  <a:lnTo>
                    <a:pt x="9877" y="12961"/>
                  </a:lnTo>
                  <a:lnTo>
                    <a:pt x="1718" y="12961"/>
                  </a:lnTo>
                  <a:lnTo>
                    <a:pt x="1718" y="7003"/>
                  </a:lnTo>
                  <a:cubicBezTo>
                    <a:pt x="1708" y="6822"/>
                    <a:pt x="1570" y="6732"/>
                    <a:pt x="1432" y="6732"/>
                  </a:cubicBezTo>
                  <a:cubicBezTo>
                    <a:pt x="1294" y="6732"/>
                    <a:pt x="1156" y="6822"/>
                    <a:pt x="1146" y="7003"/>
                  </a:cubicBezTo>
                  <a:lnTo>
                    <a:pt x="1146" y="13252"/>
                  </a:lnTo>
                  <a:cubicBezTo>
                    <a:pt x="1146" y="13413"/>
                    <a:pt x="1276" y="13544"/>
                    <a:pt x="1437" y="13544"/>
                  </a:cubicBezTo>
                  <a:lnTo>
                    <a:pt x="10158" y="13544"/>
                  </a:lnTo>
                  <a:cubicBezTo>
                    <a:pt x="10319" y="13544"/>
                    <a:pt x="10449" y="13413"/>
                    <a:pt x="10449" y="13252"/>
                  </a:cubicBezTo>
                  <a:lnTo>
                    <a:pt x="10449" y="3145"/>
                  </a:lnTo>
                  <a:cubicBezTo>
                    <a:pt x="10449" y="2984"/>
                    <a:pt x="10319" y="2853"/>
                    <a:pt x="10158" y="2853"/>
                  </a:cubicBezTo>
                  <a:lnTo>
                    <a:pt x="8842" y="2853"/>
                  </a:lnTo>
                  <a:lnTo>
                    <a:pt x="8842" y="2321"/>
                  </a:lnTo>
                  <a:lnTo>
                    <a:pt x="8842" y="2281"/>
                  </a:lnTo>
                  <a:close/>
                  <a:moveTo>
                    <a:pt x="5798" y="0"/>
                  </a:moveTo>
                  <a:cubicBezTo>
                    <a:pt x="5104" y="0"/>
                    <a:pt x="4522" y="553"/>
                    <a:pt x="4481" y="1246"/>
                  </a:cubicBezTo>
                  <a:lnTo>
                    <a:pt x="3828" y="1246"/>
                  </a:lnTo>
                  <a:cubicBezTo>
                    <a:pt x="3477" y="1246"/>
                    <a:pt x="3145" y="1417"/>
                    <a:pt x="2944" y="1708"/>
                  </a:cubicBezTo>
                  <a:lnTo>
                    <a:pt x="282" y="1708"/>
                  </a:lnTo>
                  <a:cubicBezTo>
                    <a:pt x="121" y="1708"/>
                    <a:pt x="0" y="1839"/>
                    <a:pt x="0" y="1989"/>
                  </a:cubicBezTo>
                  <a:lnTo>
                    <a:pt x="0" y="14398"/>
                  </a:lnTo>
                  <a:cubicBezTo>
                    <a:pt x="0" y="14558"/>
                    <a:pt x="121" y="14689"/>
                    <a:pt x="282" y="14689"/>
                  </a:cubicBezTo>
                  <a:lnTo>
                    <a:pt x="11313" y="14689"/>
                  </a:lnTo>
                  <a:cubicBezTo>
                    <a:pt x="11474" y="14689"/>
                    <a:pt x="11595" y="14558"/>
                    <a:pt x="11595" y="14398"/>
                  </a:cubicBezTo>
                  <a:lnTo>
                    <a:pt x="11595" y="1999"/>
                  </a:lnTo>
                  <a:cubicBezTo>
                    <a:pt x="11595" y="1839"/>
                    <a:pt x="11474" y="1708"/>
                    <a:pt x="11313" y="1708"/>
                  </a:cubicBezTo>
                  <a:lnTo>
                    <a:pt x="8651" y="1708"/>
                  </a:lnTo>
                  <a:cubicBezTo>
                    <a:pt x="8450" y="1417"/>
                    <a:pt x="8129" y="1246"/>
                    <a:pt x="7777" y="1246"/>
                  </a:cubicBezTo>
                  <a:lnTo>
                    <a:pt x="7124" y="1246"/>
                  </a:lnTo>
                  <a:cubicBezTo>
                    <a:pt x="7074" y="553"/>
                    <a:pt x="6501" y="0"/>
                    <a:pt x="579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3463897" y="3000341"/>
              <a:ext cx="20446" cy="14883"/>
            </a:xfrm>
            <a:custGeom>
              <a:avLst/>
              <a:gdLst/>
              <a:ahLst/>
              <a:cxnLst/>
              <a:rect l="l" t="t" r="r" b="b"/>
              <a:pathLst>
                <a:path w="794" h="578" extrusionOk="0">
                  <a:moveTo>
                    <a:pt x="387" y="1"/>
                  </a:moveTo>
                  <a:cubicBezTo>
                    <a:pt x="154" y="1"/>
                    <a:pt x="0" y="297"/>
                    <a:pt x="191" y="497"/>
                  </a:cubicBezTo>
                  <a:cubicBezTo>
                    <a:pt x="251" y="547"/>
                    <a:pt x="322" y="577"/>
                    <a:pt x="40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1"/>
                    <a:pt x="38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3524435" y="3154120"/>
              <a:ext cx="20446" cy="14858"/>
            </a:xfrm>
            <a:custGeom>
              <a:avLst/>
              <a:gdLst/>
              <a:ahLst/>
              <a:cxnLst/>
              <a:rect l="l" t="t" r="r" b="b"/>
              <a:pathLst>
                <a:path w="794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2" y="570"/>
                    <a:pt x="371" y="577"/>
                    <a:pt x="408" y="577"/>
                  </a:cubicBezTo>
                  <a:cubicBezTo>
                    <a:pt x="640" y="577"/>
                    <a:pt x="794" y="282"/>
                    <a:pt x="603" y="91"/>
                  </a:cubicBezTo>
                  <a:cubicBezTo>
                    <a:pt x="553" y="31"/>
                    <a:pt x="472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5464" y="3154120"/>
              <a:ext cx="91361" cy="14781"/>
            </a:xfrm>
            <a:custGeom>
              <a:avLst/>
              <a:gdLst/>
              <a:ahLst/>
              <a:cxnLst/>
              <a:rect l="l" t="t" r="r" b="b"/>
              <a:pathLst>
                <a:path w="3548" h="574" extrusionOk="0">
                  <a:moveTo>
                    <a:pt x="363" y="0"/>
                  </a:moveTo>
                  <a:cubicBezTo>
                    <a:pt x="1" y="20"/>
                    <a:pt x="1" y="553"/>
                    <a:pt x="363" y="573"/>
                  </a:cubicBezTo>
                  <a:lnTo>
                    <a:pt x="3186" y="573"/>
                  </a:lnTo>
                  <a:cubicBezTo>
                    <a:pt x="3548" y="553"/>
                    <a:pt x="3548" y="20"/>
                    <a:pt x="31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525465" y="3118663"/>
              <a:ext cx="121360" cy="14781"/>
            </a:xfrm>
            <a:custGeom>
              <a:avLst/>
              <a:gdLst/>
              <a:ahLst/>
              <a:cxnLst/>
              <a:rect l="l" t="t" r="r" b="b"/>
              <a:pathLst>
                <a:path w="4713" h="574" extrusionOk="0">
                  <a:moveTo>
                    <a:pt x="362" y="1"/>
                  </a:moveTo>
                  <a:cubicBezTo>
                    <a:pt x="0" y="21"/>
                    <a:pt x="0" y="554"/>
                    <a:pt x="362" y="574"/>
                  </a:cubicBezTo>
                  <a:lnTo>
                    <a:pt x="4351" y="574"/>
                  </a:lnTo>
                  <a:cubicBezTo>
                    <a:pt x="4713" y="554"/>
                    <a:pt x="4713" y="21"/>
                    <a:pt x="435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17972" y="2963699"/>
              <a:ext cx="142269" cy="146466"/>
            </a:xfrm>
            <a:custGeom>
              <a:avLst/>
              <a:gdLst/>
              <a:ahLst/>
              <a:cxnLst/>
              <a:rect l="l" t="t" r="r" b="b"/>
              <a:pathLst>
                <a:path w="5525" h="5688" extrusionOk="0">
                  <a:moveTo>
                    <a:pt x="2635" y="583"/>
                  </a:moveTo>
                  <a:cubicBezTo>
                    <a:pt x="2641" y="583"/>
                    <a:pt x="2647" y="583"/>
                    <a:pt x="2653" y="583"/>
                  </a:cubicBezTo>
                  <a:lnTo>
                    <a:pt x="2642" y="583"/>
                  </a:lnTo>
                  <a:cubicBezTo>
                    <a:pt x="2904" y="583"/>
                    <a:pt x="3034" y="885"/>
                    <a:pt x="2853" y="1066"/>
                  </a:cubicBezTo>
                  <a:cubicBezTo>
                    <a:pt x="2794" y="1125"/>
                    <a:pt x="2720" y="1152"/>
                    <a:pt x="2648" y="1152"/>
                  </a:cubicBezTo>
                  <a:cubicBezTo>
                    <a:pt x="2501" y="1152"/>
                    <a:pt x="2361" y="1040"/>
                    <a:pt x="2361" y="865"/>
                  </a:cubicBezTo>
                  <a:cubicBezTo>
                    <a:pt x="2361" y="710"/>
                    <a:pt x="2482" y="583"/>
                    <a:pt x="2635" y="583"/>
                  </a:cubicBezTo>
                  <a:close/>
                  <a:moveTo>
                    <a:pt x="2602" y="2744"/>
                  </a:moveTo>
                  <a:cubicBezTo>
                    <a:pt x="2622" y="2754"/>
                    <a:pt x="2642" y="2754"/>
                    <a:pt x="2663" y="2754"/>
                  </a:cubicBezTo>
                  <a:lnTo>
                    <a:pt x="2713" y="2754"/>
                  </a:lnTo>
                  <a:cubicBezTo>
                    <a:pt x="3205" y="2824"/>
                    <a:pt x="3155" y="3547"/>
                    <a:pt x="2663" y="3547"/>
                  </a:cubicBezTo>
                  <a:cubicBezTo>
                    <a:pt x="2160" y="3547"/>
                    <a:pt x="2110" y="2824"/>
                    <a:pt x="2602" y="2754"/>
                  </a:cubicBezTo>
                  <a:lnTo>
                    <a:pt x="2602" y="2744"/>
                  </a:lnTo>
                  <a:close/>
                  <a:moveTo>
                    <a:pt x="975" y="4532"/>
                  </a:moveTo>
                  <a:cubicBezTo>
                    <a:pt x="1226" y="4532"/>
                    <a:pt x="1356" y="4843"/>
                    <a:pt x="1176" y="5024"/>
                  </a:cubicBezTo>
                  <a:cubicBezTo>
                    <a:pt x="1117" y="5083"/>
                    <a:pt x="1046" y="5108"/>
                    <a:pt x="975" y="5108"/>
                  </a:cubicBezTo>
                  <a:cubicBezTo>
                    <a:pt x="826" y="5108"/>
                    <a:pt x="683" y="4994"/>
                    <a:pt x="683" y="4823"/>
                  </a:cubicBezTo>
                  <a:cubicBezTo>
                    <a:pt x="683" y="4663"/>
                    <a:pt x="814" y="4532"/>
                    <a:pt x="975" y="4532"/>
                  </a:cubicBezTo>
                  <a:close/>
                  <a:moveTo>
                    <a:pt x="4340" y="4532"/>
                  </a:moveTo>
                  <a:cubicBezTo>
                    <a:pt x="4592" y="4532"/>
                    <a:pt x="4722" y="4843"/>
                    <a:pt x="4541" y="5024"/>
                  </a:cubicBezTo>
                  <a:cubicBezTo>
                    <a:pt x="4483" y="5083"/>
                    <a:pt x="4411" y="5108"/>
                    <a:pt x="4341" y="5108"/>
                  </a:cubicBezTo>
                  <a:cubicBezTo>
                    <a:pt x="4192" y="5108"/>
                    <a:pt x="4049" y="4994"/>
                    <a:pt x="4049" y="4823"/>
                  </a:cubicBezTo>
                  <a:cubicBezTo>
                    <a:pt x="4049" y="4663"/>
                    <a:pt x="4180" y="4532"/>
                    <a:pt x="4340" y="4532"/>
                  </a:cubicBezTo>
                  <a:close/>
                  <a:moveTo>
                    <a:pt x="2654" y="0"/>
                  </a:moveTo>
                  <a:cubicBezTo>
                    <a:pt x="2647" y="0"/>
                    <a:pt x="2640" y="1"/>
                    <a:pt x="2632" y="1"/>
                  </a:cubicBezTo>
                  <a:cubicBezTo>
                    <a:pt x="1658" y="31"/>
                    <a:pt x="1457" y="1377"/>
                    <a:pt x="2381" y="1689"/>
                  </a:cubicBezTo>
                  <a:lnTo>
                    <a:pt x="2381" y="2211"/>
                  </a:lnTo>
                  <a:cubicBezTo>
                    <a:pt x="1778" y="2382"/>
                    <a:pt x="1487" y="3065"/>
                    <a:pt x="1788" y="3618"/>
                  </a:cubicBezTo>
                  <a:lnTo>
                    <a:pt x="1356" y="4050"/>
                  </a:lnTo>
                  <a:cubicBezTo>
                    <a:pt x="1232" y="3987"/>
                    <a:pt x="1101" y="3958"/>
                    <a:pt x="973" y="3958"/>
                  </a:cubicBezTo>
                  <a:cubicBezTo>
                    <a:pt x="585" y="3958"/>
                    <a:pt x="221" y="4224"/>
                    <a:pt x="131" y="4632"/>
                  </a:cubicBezTo>
                  <a:cubicBezTo>
                    <a:pt x="0" y="5175"/>
                    <a:pt x="422" y="5687"/>
                    <a:pt x="975" y="5687"/>
                  </a:cubicBezTo>
                  <a:cubicBezTo>
                    <a:pt x="1598" y="5687"/>
                    <a:pt x="2020" y="5034"/>
                    <a:pt x="1758" y="4462"/>
                  </a:cubicBezTo>
                  <a:lnTo>
                    <a:pt x="2200" y="4020"/>
                  </a:lnTo>
                  <a:cubicBezTo>
                    <a:pt x="2344" y="4089"/>
                    <a:pt x="2499" y="4124"/>
                    <a:pt x="2653" y="4124"/>
                  </a:cubicBezTo>
                  <a:cubicBezTo>
                    <a:pt x="2813" y="4124"/>
                    <a:pt x="2972" y="4086"/>
                    <a:pt x="3115" y="4009"/>
                  </a:cubicBezTo>
                  <a:lnTo>
                    <a:pt x="3557" y="4452"/>
                  </a:lnTo>
                  <a:cubicBezTo>
                    <a:pt x="3254" y="5093"/>
                    <a:pt x="3775" y="5686"/>
                    <a:pt x="4343" y="5686"/>
                  </a:cubicBezTo>
                  <a:cubicBezTo>
                    <a:pt x="4549" y="5686"/>
                    <a:pt x="4761" y="5608"/>
                    <a:pt x="4943" y="5426"/>
                  </a:cubicBezTo>
                  <a:cubicBezTo>
                    <a:pt x="5525" y="4845"/>
                    <a:pt x="5044" y="3951"/>
                    <a:pt x="4349" y="3951"/>
                  </a:cubicBezTo>
                  <a:cubicBezTo>
                    <a:pt x="4227" y="3951"/>
                    <a:pt x="4099" y="3978"/>
                    <a:pt x="3969" y="4040"/>
                  </a:cubicBezTo>
                  <a:lnTo>
                    <a:pt x="3517" y="3598"/>
                  </a:lnTo>
                  <a:cubicBezTo>
                    <a:pt x="3788" y="3055"/>
                    <a:pt x="3517" y="2412"/>
                    <a:pt x="2954" y="2221"/>
                  </a:cubicBezTo>
                  <a:lnTo>
                    <a:pt x="2954" y="1669"/>
                  </a:lnTo>
                  <a:cubicBezTo>
                    <a:pt x="3852" y="1329"/>
                    <a:pt x="3601" y="0"/>
                    <a:pt x="265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53662" y="2902131"/>
              <a:ext cx="62109" cy="285130"/>
            </a:xfrm>
            <a:custGeom>
              <a:avLst/>
              <a:gdLst/>
              <a:ahLst/>
              <a:cxnLst/>
              <a:rect l="l" t="t" r="r" b="b"/>
              <a:pathLst>
                <a:path w="2412" h="11073" extrusionOk="0">
                  <a:moveTo>
                    <a:pt x="1206" y="573"/>
                  </a:moveTo>
                  <a:cubicBezTo>
                    <a:pt x="1547" y="573"/>
                    <a:pt x="1829" y="854"/>
                    <a:pt x="1829" y="1206"/>
                  </a:cubicBezTo>
                  <a:lnTo>
                    <a:pt x="1829" y="1749"/>
                  </a:lnTo>
                  <a:lnTo>
                    <a:pt x="573" y="1749"/>
                  </a:lnTo>
                  <a:lnTo>
                    <a:pt x="573" y="1206"/>
                  </a:lnTo>
                  <a:cubicBezTo>
                    <a:pt x="573" y="861"/>
                    <a:pt x="844" y="583"/>
                    <a:pt x="1187" y="583"/>
                  </a:cubicBezTo>
                  <a:cubicBezTo>
                    <a:pt x="1193" y="583"/>
                    <a:pt x="1200" y="583"/>
                    <a:pt x="1206" y="583"/>
                  </a:cubicBezTo>
                  <a:lnTo>
                    <a:pt x="1206" y="573"/>
                  </a:lnTo>
                  <a:close/>
                  <a:moveTo>
                    <a:pt x="1839" y="2331"/>
                  </a:moveTo>
                  <a:lnTo>
                    <a:pt x="1839" y="8088"/>
                  </a:lnTo>
                  <a:lnTo>
                    <a:pt x="573" y="8088"/>
                  </a:lnTo>
                  <a:lnTo>
                    <a:pt x="573" y="2331"/>
                  </a:lnTo>
                  <a:close/>
                  <a:moveTo>
                    <a:pt x="1708" y="8661"/>
                  </a:moveTo>
                  <a:lnTo>
                    <a:pt x="1206" y="9977"/>
                  </a:lnTo>
                  <a:lnTo>
                    <a:pt x="703" y="8661"/>
                  </a:lnTo>
                  <a:close/>
                  <a:moveTo>
                    <a:pt x="1206" y="0"/>
                  </a:moveTo>
                  <a:cubicBezTo>
                    <a:pt x="543" y="0"/>
                    <a:pt x="0" y="543"/>
                    <a:pt x="0" y="1206"/>
                  </a:cubicBezTo>
                  <a:lnTo>
                    <a:pt x="0" y="8370"/>
                  </a:lnTo>
                  <a:cubicBezTo>
                    <a:pt x="0" y="8400"/>
                    <a:pt x="10" y="8440"/>
                    <a:pt x="20" y="8470"/>
                  </a:cubicBezTo>
                  <a:lnTo>
                    <a:pt x="934" y="10892"/>
                  </a:lnTo>
                  <a:cubicBezTo>
                    <a:pt x="985" y="11012"/>
                    <a:pt x="1095" y="11072"/>
                    <a:pt x="1206" y="11072"/>
                  </a:cubicBezTo>
                  <a:cubicBezTo>
                    <a:pt x="1316" y="11072"/>
                    <a:pt x="1427" y="11012"/>
                    <a:pt x="1477" y="10892"/>
                  </a:cubicBezTo>
                  <a:lnTo>
                    <a:pt x="2391" y="8480"/>
                  </a:lnTo>
                  <a:cubicBezTo>
                    <a:pt x="2401" y="8450"/>
                    <a:pt x="2411" y="8410"/>
                    <a:pt x="2411" y="8380"/>
                  </a:cubicBezTo>
                  <a:lnTo>
                    <a:pt x="2411" y="1206"/>
                  </a:lnTo>
                  <a:cubicBezTo>
                    <a:pt x="2411" y="543"/>
                    <a:pt x="1869" y="0"/>
                    <a:pt x="120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324F41-C5E7-9C4A-8DCC-39326970A22D}"/>
              </a:ext>
            </a:extLst>
          </p:cNvPr>
          <p:cNvSpPr txBox="1"/>
          <p:nvPr/>
        </p:nvSpPr>
        <p:spPr>
          <a:xfrm>
            <a:off x="2033653" y="3923920"/>
            <a:ext cx="16722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1.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Clinical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2.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Radiomic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3.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Clinical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+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Radiomic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0A1130-ED15-2548-9E21-6A954EFF9B14}"/>
              </a:ext>
            </a:extLst>
          </p:cNvPr>
          <p:cNvSpPr txBox="1"/>
          <p:nvPr/>
        </p:nvSpPr>
        <p:spPr>
          <a:xfrm>
            <a:off x="1305324" y="853721"/>
            <a:ext cx="6062097" cy="123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buClr>
                <a:srgbClr val="002060"/>
              </a:buClr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Build a model using only the clinical variables that work as baseline</a:t>
            </a:r>
          </a:p>
          <a:p>
            <a:pPr marL="285750" lvl="0" indent="-285750">
              <a:lnSpc>
                <a:spcPct val="107000"/>
              </a:lnSpc>
              <a:buClr>
                <a:srgbClr val="002060"/>
              </a:buClr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Analyse the utility of adding only the radiomic features extracted from the core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Clr>
                <a:srgbClr val="002060"/>
              </a:buClr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Analyse the utility of adding also the radiomic features extracted from the margin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Clr>
                <a:srgbClr val="002060"/>
              </a:buClr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Analyse the possibility of adding only the radiomic features of the first order for both regions of interest</a:t>
            </a:r>
            <a:r>
              <a:rPr lang="en-GB" sz="1400" dirty="0">
                <a:effectLst/>
                <a:latin typeface="Abel" panose="0200050603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effectLst/>
              <a:latin typeface="Abel" panose="0200050603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11;p32">
            <a:extLst>
              <a:ext uri="{FF2B5EF4-FFF2-40B4-BE49-F238E27FC236}">
                <a16:creationId xmlns:a16="http://schemas.microsoft.com/office/drawing/2014/main" id="{93E815F9-088F-984F-8D27-80DC6FBB42DB}"/>
              </a:ext>
            </a:extLst>
          </p:cNvPr>
          <p:cNvSpPr txBox="1"/>
          <p:nvPr/>
        </p:nvSpPr>
        <p:spPr>
          <a:xfrm>
            <a:off x="1305324" y="373986"/>
            <a:ext cx="235684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20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MAIN OBJECTIVES</a:t>
            </a:r>
            <a:endParaRPr sz="2000" dirty="0">
              <a:solidFill>
                <a:srgbClr val="F3F3F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4" name="Google Shape;311;p32">
            <a:extLst>
              <a:ext uri="{FF2B5EF4-FFF2-40B4-BE49-F238E27FC236}">
                <a16:creationId xmlns:a16="http://schemas.microsoft.com/office/drawing/2014/main" id="{F63AE644-0BAF-604B-AAD1-6D576D6A8C1E}"/>
              </a:ext>
            </a:extLst>
          </p:cNvPr>
          <p:cNvSpPr txBox="1"/>
          <p:nvPr/>
        </p:nvSpPr>
        <p:spPr>
          <a:xfrm>
            <a:off x="1305324" y="2090855"/>
            <a:ext cx="2863924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it-IT" sz="20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ANALYSIS  </a:t>
            </a:r>
            <a:r>
              <a:rPr lang="it-IT" sz="1600" dirty="0">
                <a:solidFill>
                  <a:schemeClr val="bg1"/>
                </a:solidFill>
              </a:rPr>
              <a:t>&amp;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it-IT" sz="2000" dirty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rPr>
              <a:t>RESEARCH  </a:t>
            </a:r>
            <a:endParaRPr sz="2000" dirty="0">
              <a:solidFill>
                <a:srgbClr val="F3F3F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6E5A08-BC2A-FA41-9B92-CFC99C320D88}"/>
              </a:ext>
            </a:extLst>
          </p:cNvPr>
          <p:cNvSpPr txBox="1"/>
          <p:nvPr/>
        </p:nvSpPr>
        <p:spPr>
          <a:xfrm>
            <a:off x="1305324" y="2570590"/>
            <a:ext cx="5825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Abel" panose="02000506030000020004" pitchFamily="2" charset="0"/>
              </a:rPr>
              <a:t>Clustering</a:t>
            </a:r>
          </a:p>
          <a:p>
            <a:pPr lvl="5"/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How to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represent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patients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? How to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measure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patients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? </a:t>
            </a:r>
            <a:endParaRPr lang="en-GB" dirty="0">
              <a:solidFill>
                <a:schemeClr val="bg1"/>
              </a:solidFill>
              <a:latin typeface="Abel" panose="02000506030000020004" pitchFamily="2" charset="0"/>
              <a:sym typeface="Wingdings" pitchFamily="2" charset="2"/>
            </a:endParaRPr>
          </a:p>
          <a:p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r>
              <a:rPr lang="it-IT" dirty="0" err="1">
                <a:solidFill>
                  <a:srgbClr val="002060"/>
                </a:solidFill>
                <a:latin typeface="Abel" panose="02000506030000020004" pitchFamily="2" charset="0"/>
              </a:rPr>
              <a:t>Risk</a:t>
            </a:r>
            <a:r>
              <a:rPr lang="it-IT" dirty="0">
                <a:solidFill>
                  <a:srgbClr val="002060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Abel" panose="02000506030000020004" pitchFamily="2" charset="0"/>
              </a:rPr>
              <a:t>Stratification</a:t>
            </a:r>
            <a:r>
              <a:rPr lang="it-IT" dirty="0">
                <a:solidFill>
                  <a:srgbClr val="002060"/>
                </a:solidFill>
                <a:latin typeface="Abel" panose="02000506030000020004" pitchFamily="2" charset="0"/>
              </a:rPr>
              <a:t> </a:t>
            </a:r>
          </a:p>
          <a:p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find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representation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patients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try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to cluster with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radiomics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variables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interpret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it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on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basis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clinical</a:t>
            </a:r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endParaRPr lang="it-IT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Abel" panose="02000506030000020004" pitchFamily="2" charset="0"/>
              </a:rPr>
              <a:t>Model selection </a:t>
            </a:r>
          </a:p>
          <a:p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compare the model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using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pca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and a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ridge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/lasso model with the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original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variables</a:t>
            </a:r>
            <a:endParaRPr lang="en-GB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7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ctrTitle" idx="8"/>
          </p:nvPr>
        </p:nvSpPr>
        <p:spPr>
          <a:xfrm rot="-5400000">
            <a:off x="-1117052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CONTENTS</a:t>
            </a:r>
            <a:endParaRPr sz="2000" dirty="0"/>
          </a:p>
        </p:txBody>
      </p:sp>
      <p:sp>
        <p:nvSpPr>
          <p:cNvPr id="107" name="Google Shape;107;p24"/>
          <p:cNvSpPr txBox="1">
            <a:spLocks noGrp="1"/>
          </p:cNvSpPr>
          <p:nvPr>
            <p:ph type="ctrTitle"/>
          </p:nvPr>
        </p:nvSpPr>
        <p:spPr>
          <a:xfrm>
            <a:off x="3127105" y="1049906"/>
            <a:ext cx="2006400" cy="994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 ABOUT THE DISEASE</a:t>
            </a:r>
            <a:endParaRPr sz="2800" dirty="0"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3221455" y="1948416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TRG for </a:t>
            </a:r>
            <a:r>
              <a:rPr lang="it-IT" sz="1200" dirty="0" err="1"/>
              <a:t>Liver</a:t>
            </a:r>
            <a:r>
              <a:rPr lang="it-IT" sz="1200" dirty="0"/>
              <a:t> </a:t>
            </a:r>
            <a:r>
              <a:rPr lang="it-IT" sz="1200" dirty="0" err="1"/>
              <a:t>Metastases</a:t>
            </a:r>
            <a:endParaRPr sz="1200" dirty="0"/>
          </a:p>
        </p:txBody>
      </p:sp>
      <p:sp>
        <p:nvSpPr>
          <p:cNvPr id="109" name="Google Shape;109;p24"/>
          <p:cNvSpPr txBox="1">
            <a:spLocks noGrp="1"/>
          </p:cNvSpPr>
          <p:nvPr>
            <p:ph type="ctrTitle" idx="2"/>
          </p:nvPr>
        </p:nvSpPr>
        <p:spPr>
          <a:xfrm>
            <a:off x="3167005" y="2612675"/>
            <a:ext cx="2107500" cy="968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3F3F3"/>
                </a:solidFill>
              </a:rPr>
              <a:t>03</a:t>
            </a:r>
            <a:r>
              <a:rPr lang="en" sz="2800" dirty="0"/>
              <a:t> </a:t>
            </a:r>
            <a:r>
              <a:rPr lang="en" sz="2800" dirty="0">
                <a:solidFill>
                  <a:srgbClr val="F3F3F3"/>
                </a:solidFill>
              </a:rPr>
              <a:t>METHODOLOGY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5"/>
          </p:nvPr>
        </p:nvSpPr>
        <p:spPr>
          <a:xfrm>
            <a:off x="3270805" y="3490009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/>
              <a:t>Data Exploration and PCA</a:t>
            </a:r>
            <a:endParaRPr sz="1200" dirty="0"/>
          </a:p>
        </p:txBody>
      </p:sp>
      <p:sp>
        <p:nvSpPr>
          <p:cNvPr id="111" name="Google Shape;111;p24"/>
          <p:cNvSpPr txBox="1">
            <a:spLocks noGrp="1"/>
          </p:cNvSpPr>
          <p:nvPr>
            <p:ph type="ctrTitle" idx="3"/>
          </p:nvPr>
        </p:nvSpPr>
        <p:spPr>
          <a:xfrm>
            <a:off x="5645305" y="1070975"/>
            <a:ext cx="2631300" cy="973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3F3F3"/>
                </a:solidFill>
              </a:rPr>
              <a:t>02</a:t>
            </a:r>
            <a:br>
              <a:rPr lang="en" sz="2800" dirty="0"/>
            </a:br>
            <a:r>
              <a:rPr lang="en" sz="2800" dirty="0"/>
              <a:t>DATASET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6"/>
          </p:nvPr>
        </p:nvSpPr>
        <p:spPr>
          <a:xfrm>
            <a:off x="5695855" y="1948416"/>
            <a:ext cx="20064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Humanitas</a:t>
            </a:r>
            <a:r>
              <a:rPr lang="en" sz="1200" dirty="0"/>
              <a:t> Research Hospital</a:t>
            </a:r>
            <a:endParaRPr sz="1200" dirty="0"/>
          </a:p>
        </p:txBody>
      </p:sp>
      <p:sp>
        <p:nvSpPr>
          <p:cNvPr id="113" name="Google Shape;113;p24"/>
          <p:cNvSpPr txBox="1">
            <a:spLocks noGrp="1"/>
          </p:cNvSpPr>
          <p:nvPr>
            <p:ph type="ctrTitle" idx="4"/>
          </p:nvPr>
        </p:nvSpPr>
        <p:spPr>
          <a:xfrm>
            <a:off x="5645305" y="2607525"/>
            <a:ext cx="2107500" cy="973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3F3F3"/>
                </a:solidFill>
              </a:rPr>
              <a:t>04</a:t>
            </a:r>
            <a:r>
              <a:rPr lang="en" sz="2800" dirty="0"/>
              <a:t> </a:t>
            </a:r>
            <a:br>
              <a:rPr lang="en" sz="2800" dirty="0"/>
            </a:br>
            <a:r>
              <a:rPr lang="en" sz="2800" dirty="0">
                <a:solidFill>
                  <a:srgbClr val="F3F3F3"/>
                </a:solidFill>
              </a:rPr>
              <a:t>OBJECTIVES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7"/>
          </p:nvPr>
        </p:nvSpPr>
        <p:spPr>
          <a:xfrm>
            <a:off x="5749105" y="3490009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Analysis and </a:t>
            </a:r>
            <a:r>
              <a:rPr lang="it-IT" sz="1200" dirty="0" err="1"/>
              <a:t>Prediction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3755251" y="1312122"/>
            <a:ext cx="4743066" cy="2519255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4180114" y="1750028"/>
            <a:ext cx="3988795" cy="11020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THE DISEASE</a:t>
            </a:r>
            <a:endParaRPr sz="6000" b="1" dirty="0"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4911451" y="2917878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/>
              <a:t>Liver</a:t>
            </a:r>
            <a:r>
              <a:rPr lang="it-IT" sz="1600" dirty="0"/>
              <a:t> </a:t>
            </a:r>
            <a:r>
              <a:rPr lang="it-IT" sz="1600" dirty="0" err="1"/>
              <a:t>Metastases</a:t>
            </a:r>
            <a:endParaRPr lang="it-IT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/>
              <a:t>Chemotherapy</a:t>
            </a:r>
            <a:endParaRPr lang="it-IT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 flipH="1">
            <a:off x="179331" y="401017"/>
            <a:ext cx="4656307" cy="3196045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52400" indent="0" algn="ctr">
              <a:buNone/>
            </a:pPr>
            <a:r>
              <a:rPr lang="en-GB" sz="1600" dirty="0"/>
              <a:t>Liver metastases</a:t>
            </a:r>
          </a:p>
          <a:p>
            <a:pPr marL="152400" indent="0" algn="ctr">
              <a:buNone/>
            </a:pPr>
            <a:r>
              <a:rPr lang="en-GB" sz="1400" dirty="0"/>
              <a:t>affect about half of the patients with colorectal cancer</a:t>
            </a:r>
          </a:p>
          <a:p>
            <a:pPr marL="152400" indent="0" algn="ctr">
              <a:buNone/>
            </a:pPr>
            <a:endParaRPr lang="en-GB" sz="1600" dirty="0"/>
          </a:p>
          <a:p>
            <a:pPr marL="152400" indent="0" algn="ctr">
              <a:buNone/>
            </a:pPr>
            <a:endParaRPr lang="it-IT" sz="1600" dirty="0"/>
          </a:p>
          <a:p>
            <a:pPr marL="152400" indent="0" algn="ctr">
              <a:buNone/>
            </a:pPr>
            <a:r>
              <a:rPr lang="it-IT" sz="1600" dirty="0" err="1"/>
              <a:t>Chemotherapy</a:t>
            </a:r>
            <a:r>
              <a:rPr lang="it-IT" sz="1600" dirty="0"/>
              <a:t> </a:t>
            </a:r>
          </a:p>
          <a:p>
            <a:pPr marL="152400" indent="0" algn="ctr">
              <a:buNone/>
            </a:pP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current</a:t>
            </a:r>
            <a:r>
              <a:rPr lang="it-IT" sz="1400" dirty="0"/>
              <a:t> standard treatment,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</a:t>
            </a:r>
            <a:r>
              <a:rPr lang="it-IT" sz="1400" dirty="0" err="1"/>
              <a:t>highly</a:t>
            </a:r>
            <a:r>
              <a:rPr lang="it-IT" sz="1400" dirty="0"/>
              <a:t> invasive so </a:t>
            </a:r>
            <a:r>
              <a:rPr lang="en-GB" sz="1400" dirty="0"/>
              <a:t>we are interested in understanding when the chemotherapy has been useful and when not.</a:t>
            </a:r>
            <a:endParaRPr lang="en-GB" sz="1600" dirty="0"/>
          </a:p>
          <a:p>
            <a:pPr marL="152400" indent="0" algn="ctr">
              <a:buNone/>
            </a:pPr>
            <a:endParaRPr lang="en-GB" sz="1600" dirty="0"/>
          </a:p>
          <a:p>
            <a:pPr marL="152400" indent="0" algn="ctr">
              <a:buNone/>
            </a:pPr>
            <a:endParaRPr lang="en-GB" sz="1600" dirty="0"/>
          </a:p>
          <a:p>
            <a:pPr marL="152400" indent="0" algn="ctr">
              <a:buNone/>
            </a:pPr>
            <a:r>
              <a:rPr lang="it-IT" sz="1400" dirty="0" err="1"/>
              <a:t>Nowadays</a:t>
            </a:r>
            <a:r>
              <a:rPr lang="it-IT" sz="1400" dirty="0"/>
              <a:t>, the </a:t>
            </a:r>
            <a:r>
              <a:rPr lang="it-IT" sz="1400" dirty="0" err="1"/>
              <a:t>approach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to </a:t>
            </a:r>
            <a:r>
              <a:rPr lang="it-IT" sz="1400" dirty="0" err="1"/>
              <a:t>study</a:t>
            </a:r>
            <a:r>
              <a:rPr lang="it-IT" sz="1400" dirty="0"/>
              <a:t> the </a:t>
            </a:r>
            <a:r>
              <a:rPr lang="it-IT" sz="1400" dirty="0" err="1"/>
              <a:t>dimension</a:t>
            </a:r>
            <a:r>
              <a:rPr lang="it-IT" sz="1400" dirty="0"/>
              <a:t> of the </a:t>
            </a:r>
            <a:r>
              <a:rPr lang="it-IT" sz="1400" dirty="0" err="1"/>
              <a:t>metastases</a:t>
            </a:r>
            <a:r>
              <a:rPr lang="it-IT" sz="1400" dirty="0"/>
              <a:t>: </a:t>
            </a:r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reduction</a:t>
            </a:r>
            <a:r>
              <a:rPr lang="it-IT" sz="1400" dirty="0"/>
              <a:t> in </a:t>
            </a:r>
            <a:r>
              <a:rPr lang="it-IT" sz="1400" dirty="0" err="1"/>
              <a:t>dimension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observed</a:t>
            </a:r>
            <a:r>
              <a:rPr lang="it-IT" sz="1400" dirty="0"/>
              <a:t> the </a:t>
            </a:r>
            <a:r>
              <a:rPr lang="it-IT" sz="1400" dirty="0" err="1"/>
              <a:t>lesion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labelled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responsive, </a:t>
            </a:r>
            <a:r>
              <a:rPr lang="it-IT" sz="1400" dirty="0" err="1"/>
              <a:t>otherwise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non-responsive. </a:t>
            </a:r>
          </a:p>
        </p:txBody>
      </p:sp>
      <p:sp>
        <p:nvSpPr>
          <p:cNvPr id="14" name="Google Shape;131;p27">
            <a:extLst>
              <a:ext uri="{FF2B5EF4-FFF2-40B4-BE49-F238E27FC236}">
                <a16:creationId xmlns:a16="http://schemas.microsoft.com/office/drawing/2014/main" id="{396DD4D5-C783-EC40-8EF2-BCD4096DFE87}"/>
              </a:ext>
            </a:extLst>
          </p:cNvPr>
          <p:cNvSpPr/>
          <p:nvPr/>
        </p:nvSpPr>
        <p:spPr>
          <a:xfrm>
            <a:off x="5014969" y="401017"/>
            <a:ext cx="3831772" cy="3404206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90075DC2-CE45-4D46-B819-1478505D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15" y="509762"/>
            <a:ext cx="3549879" cy="31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4A91C6-355B-504C-AC0E-3DE0A33C1E8F}"/>
              </a:ext>
            </a:extLst>
          </p:cNvPr>
          <p:cNvSpPr txBox="1"/>
          <p:nvPr/>
        </p:nvSpPr>
        <p:spPr>
          <a:xfrm>
            <a:off x="179331" y="4079740"/>
            <a:ext cx="67312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Abel" panose="02000506030000020004" pitchFamily="2" charset="0"/>
              </a:rPr>
              <a:t>The </a:t>
            </a:r>
            <a:r>
              <a:rPr lang="it-IT" sz="1600" dirty="0" err="1">
                <a:solidFill>
                  <a:schemeClr val="bg1"/>
                </a:solidFill>
                <a:latin typeface="Abel" panose="02000506030000020004" pitchFamily="2" charset="0"/>
              </a:rPr>
              <a:t>Problem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In some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cases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it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can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happen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this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approach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bel" panose="02000506030000020004" pitchFamily="2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bel" panose="02000506030000020004" pitchFamily="2" charset="0"/>
              </a:rPr>
              <a:t>unreliable</a:t>
            </a:r>
            <a:r>
              <a:rPr lang="it-IT" b="1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Abel" panose="02000506030000020004" pitchFamily="2" charset="0"/>
                <a:sym typeface="Wingdings" pitchFamily="2" charset="2"/>
              </a:rPr>
              <a:t></a:t>
            </a:r>
            <a:r>
              <a:rPr lang="it-IT" b="1" dirty="0">
                <a:solidFill>
                  <a:schemeClr val="bg1"/>
                </a:solidFill>
                <a:latin typeface="Abel" panose="02000506030000020004" pitchFamily="2" charset="0"/>
              </a:rPr>
              <a:t> The </a:t>
            </a:r>
            <a:r>
              <a:rPr lang="it-IT" b="1" dirty="0" err="1">
                <a:solidFill>
                  <a:schemeClr val="bg1"/>
                </a:solidFill>
                <a:latin typeface="Abel" panose="02000506030000020004" pitchFamily="2" charset="0"/>
              </a:rPr>
              <a:t>solution</a:t>
            </a:r>
            <a:r>
              <a:rPr lang="it-IT" b="1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bel" panose="02000506030000020004" pitchFamily="2" charset="0"/>
              </a:rPr>
              <a:t>is</a:t>
            </a:r>
            <a:r>
              <a:rPr lang="it-IT" b="1" dirty="0">
                <a:solidFill>
                  <a:schemeClr val="bg1"/>
                </a:solidFill>
                <a:latin typeface="Abel" panose="02000506030000020004" pitchFamily="2" charset="0"/>
              </a:rPr>
              <a:t> RADIOMICS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6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05EA31C2-1CAB-CF4B-9ACE-2EF864C21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5400000">
            <a:off x="-1100996" y="2531891"/>
            <a:ext cx="3083400" cy="481200"/>
          </a:xfrm>
        </p:spPr>
        <p:txBody>
          <a:bodyPr/>
          <a:lstStyle/>
          <a:p>
            <a:r>
              <a:rPr lang="it-IT" sz="2000" dirty="0"/>
              <a:t>RESEARCH QUESTION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3B17B1-C270-0941-BDA0-588EBCFF876C}"/>
              </a:ext>
            </a:extLst>
          </p:cNvPr>
          <p:cNvSpPr txBox="1"/>
          <p:nvPr/>
        </p:nvSpPr>
        <p:spPr>
          <a:xfrm>
            <a:off x="5511726" y="917565"/>
            <a:ext cx="3274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bel" panose="02000506030000020004" pitchFamily="2" charset="0"/>
              </a:rPr>
              <a:t>Radiomics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extracts microscopic information, not available using only a visual inspection of the images, hence provides some additional information in a non-invasive way</a:t>
            </a:r>
          </a:p>
        </p:txBody>
      </p:sp>
      <p:sp>
        <p:nvSpPr>
          <p:cNvPr id="9" name="Google Shape;131;p27">
            <a:extLst>
              <a:ext uri="{FF2B5EF4-FFF2-40B4-BE49-F238E27FC236}">
                <a16:creationId xmlns:a16="http://schemas.microsoft.com/office/drawing/2014/main" id="{E8C619CA-12EE-2C48-8CB4-F3178C5AF87B}"/>
              </a:ext>
            </a:extLst>
          </p:cNvPr>
          <p:cNvSpPr/>
          <p:nvPr/>
        </p:nvSpPr>
        <p:spPr>
          <a:xfrm>
            <a:off x="907654" y="411718"/>
            <a:ext cx="4432662" cy="2464527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esto, orologio, dispositivo, diverso&#10;&#10;Descrizione generata automaticamente">
            <a:extLst>
              <a:ext uri="{FF2B5EF4-FFF2-40B4-BE49-F238E27FC236}">
                <a16:creationId xmlns:a16="http://schemas.microsoft.com/office/drawing/2014/main" id="{31F82893-4DAE-0D47-A82C-E299F14A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6" y="515471"/>
            <a:ext cx="4221837" cy="2257020"/>
          </a:xfrm>
          <a:prstGeom prst="rect">
            <a:avLst/>
          </a:prstGeom>
        </p:spPr>
      </p:pic>
      <p:sp>
        <p:nvSpPr>
          <p:cNvPr id="16" name="Google Shape;119;p25">
            <a:extLst>
              <a:ext uri="{FF2B5EF4-FFF2-40B4-BE49-F238E27FC236}">
                <a16:creationId xmlns:a16="http://schemas.microsoft.com/office/drawing/2014/main" id="{1AD8C963-6573-BE46-86CC-F84BEE4DB4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2257" y="2772491"/>
            <a:ext cx="8113894" cy="18555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200" dirty="0"/>
          </a:p>
          <a:p>
            <a:endParaRPr lang="en-GB" sz="1200" dirty="0"/>
          </a:p>
          <a:p>
            <a:r>
              <a:rPr lang="en-GB" sz="1600" dirty="0"/>
              <a:t>In this study we use both the clinical information of the patient and the radiomics features in order to build a classification model that is able to predict whether a lesion has been responsive.</a:t>
            </a:r>
            <a:endParaRPr lang="it-IT" sz="1600" dirty="0"/>
          </a:p>
          <a:p>
            <a:pPr marL="152400" indent="0"/>
            <a:endParaRPr lang="en-GB" sz="1600" dirty="0"/>
          </a:p>
          <a:p>
            <a:pPr marL="152400" indent="0"/>
            <a:r>
              <a:rPr lang="it-IT" sz="1600" dirty="0"/>
              <a:t>The </a:t>
            </a:r>
            <a:r>
              <a:rPr lang="it-IT" sz="1600" dirty="0" err="1"/>
              <a:t>aim</a:t>
            </a:r>
            <a:r>
              <a:rPr lang="it-IT" sz="1600" dirty="0"/>
              <a:t> of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project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to </a:t>
            </a:r>
            <a:r>
              <a:rPr lang="it-IT" sz="1600" dirty="0" err="1"/>
              <a:t>leverage</a:t>
            </a:r>
            <a:r>
              <a:rPr lang="it-IT" sz="1600" dirty="0"/>
              <a:t> </a:t>
            </a:r>
            <a:r>
              <a:rPr lang="it-IT" sz="1600" dirty="0" err="1"/>
              <a:t>radiomics</a:t>
            </a:r>
            <a:r>
              <a:rPr lang="it-IT" sz="1600" dirty="0"/>
              <a:t> to </a:t>
            </a:r>
            <a:r>
              <a:rPr lang="it-IT" sz="1600" dirty="0" err="1"/>
              <a:t>predict</a:t>
            </a:r>
            <a:r>
              <a:rPr lang="it-IT" sz="1600" dirty="0"/>
              <a:t> </a:t>
            </a:r>
            <a:r>
              <a:rPr lang="it-IT" sz="1600" dirty="0" err="1"/>
              <a:t>tumor</a:t>
            </a:r>
            <a:r>
              <a:rPr lang="it-IT" sz="1600" dirty="0"/>
              <a:t> </a:t>
            </a:r>
            <a:r>
              <a:rPr lang="it-IT" sz="1600" dirty="0" err="1"/>
              <a:t>response</a:t>
            </a:r>
            <a:r>
              <a:rPr lang="it-IT" sz="1600" b="1" dirty="0"/>
              <a:t> to </a:t>
            </a:r>
            <a:r>
              <a:rPr lang="it-IT" sz="1600" dirty="0" err="1"/>
              <a:t>chemotherapy</a:t>
            </a:r>
            <a:r>
              <a:rPr lang="it-IT" sz="1600" b="1" dirty="0"/>
              <a:t>, or </a:t>
            </a:r>
            <a:r>
              <a:rPr lang="it-IT" sz="1600" dirty="0" err="1"/>
              <a:t>Tumor</a:t>
            </a:r>
            <a:r>
              <a:rPr lang="it-IT" sz="1600" dirty="0"/>
              <a:t> </a:t>
            </a:r>
            <a:r>
              <a:rPr lang="it-IT" sz="1600" dirty="0" err="1"/>
              <a:t>Regression</a:t>
            </a:r>
            <a:r>
              <a:rPr lang="it-IT" sz="1600" dirty="0"/>
              <a:t> Grade</a:t>
            </a:r>
            <a:r>
              <a:rPr lang="it-IT" sz="1600" b="1" dirty="0"/>
              <a:t>,</a:t>
            </a:r>
            <a:r>
              <a:rPr lang="it-IT" sz="1600" dirty="0"/>
              <a:t> in a </a:t>
            </a:r>
            <a:r>
              <a:rPr lang="it-IT" sz="1600" b="1" dirty="0"/>
              <a:t>non invasive </a:t>
            </a:r>
            <a:r>
              <a:rPr lang="it-IT" sz="1600" dirty="0"/>
              <a:t>way, </a:t>
            </a:r>
            <a:r>
              <a:rPr lang="it-IT" sz="1600" dirty="0" err="1"/>
              <a:t>through</a:t>
            </a:r>
            <a:r>
              <a:rPr lang="it-IT" sz="1600" dirty="0"/>
              <a:t> </a:t>
            </a:r>
            <a:r>
              <a:rPr lang="it-IT" sz="1600" dirty="0" err="1"/>
              <a:t>classification</a:t>
            </a:r>
            <a:r>
              <a:rPr lang="it-IT" sz="1600" dirty="0"/>
              <a:t> of </a:t>
            </a:r>
            <a:r>
              <a:rPr lang="it-IT" sz="1600" dirty="0" err="1"/>
              <a:t>lesions</a:t>
            </a:r>
            <a:r>
              <a:rPr lang="it-IT" sz="1600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18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BBBC9D0B-8139-8A45-9675-8FB6C1BAD34C}"/>
              </a:ext>
            </a:extLst>
          </p:cNvPr>
          <p:cNvSpPr/>
          <p:nvPr/>
        </p:nvSpPr>
        <p:spPr>
          <a:xfrm>
            <a:off x="487681" y="1193073"/>
            <a:ext cx="4397828" cy="2534195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2;p27">
            <a:extLst>
              <a:ext uri="{FF2B5EF4-FFF2-40B4-BE49-F238E27FC236}">
                <a16:creationId xmlns:a16="http://schemas.microsoft.com/office/drawing/2014/main" id="{2557AF23-1F3C-0643-BEA7-F4BD2A1F01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8884" y="1478531"/>
            <a:ext cx="3280434" cy="1269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dirty="0"/>
              <a:t>DATASET</a:t>
            </a:r>
            <a:endParaRPr sz="6000" dirty="0"/>
          </a:p>
        </p:txBody>
      </p:sp>
      <p:sp>
        <p:nvSpPr>
          <p:cNvPr id="6" name="Google Shape;133;p27">
            <a:extLst>
              <a:ext uri="{FF2B5EF4-FFF2-40B4-BE49-F238E27FC236}">
                <a16:creationId xmlns:a16="http://schemas.microsoft.com/office/drawing/2014/main" id="{BD114F7F-6DB8-FB47-9C08-1A47D7AAC4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02901" y="274800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bel" panose="02000506030000020004" pitchFamily="2" charset="0"/>
              </a:rPr>
              <a:t>Humanitas</a:t>
            </a:r>
            <a:r>
              <a:rPr lang="en" sz="1600" dirty="0">
                <a:latin typeface="Abel" panose="02000506030000020004" pitchFamily="2" charset="0"/>
              </a:rPr>
              <a:t> research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 panose="02000506030000020004" pitchFamily="2" charset="0"/>
              </a:rPr>
              <a:t>hospital</a:t>
            </a:r>
            <a:endParaRPr sz="16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7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ctrTitle"/>
          </p:nvPr>
        </p:nvSpPr>
        <p:spPr>
          <a:xfrm rot="-5400000">
            <a:off x="-1176303" y="2387148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VARIABLES</a:t>
            </a:r>
            <a:endParaRPr sz="2000" dirty="0">
              <a:latin typeface="Abel" panose="02000506030000020004" pitchFamily="2" charset="0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068209" y="1815058"/>
            <a:ext cx="3603225" cy="152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buFont typeface="Wingdings" pitchFamily="2" charset="2"/>
              <a:buChar char="v"/>
            </a:pPr>
            <a:r>
              <a:rPr lang="en-GB" sz="1400" dirty="0"/>
              <a:t>Demographic characteristics</a:t>
            </a:r>
          </a:p>
          <a:p>
            <a:pPr marL="609600" lvl="1" indent="0"/>
            <a:r>
              <a:rPr lang="en-GB" sz="1300" dirty="0"/>
              <a:t>Age, Sex</a:t>
            </a:r>
          </a:p>
          <a:p>
            <a:pPr marL="438150" indent="-285750">
              <a:buFont typeface="Wingdings" pitchFamily="2" charset="2"/>
              <a:buChar char="v"/>
            </a:pPr>
            <a:r>
              <a:rPr lang="en-GB" sz="1400" dirty="0"/>
              <a:t>Metastases information</a:t>
            </a:r>
          </a:p>
          <a:p>
            <a:pPr marL="609600" lvl="1" indent="0"/>
            <a:r>
              <a:rPr lang="en-GB" sz="1300" dirty="0"/>
              <a:t>Number of metastases, Diameter, Marker</a:t>
            </a:r>
          </a:p>
          <a:p>
            <a:pPr marL="438150" indent="-285750">
              <a:buFont typeface="Wingdings" pitchFamily="2" charset="2"/>
              <a:buChar char="v"/>
            </a:pPr>
            <a:r>
              <a:rPr lang="en-GB" sz="1400" dirty="0"/>
              <a:t>Chemotherapy information</a:t>
            </a:r>
          </a:p>
          <a:p>
            <a:pPr marL="609600" lvl="1" indent="0"/>
            <a:r>
              <a:rPr lang="en-GB" sz="1300" dirty="0"/>
              <a:t>Drugs, Number of cycles, Number of lines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2"/>
          </p:nvPr>
        </p:nvSpPr>
        <p:spPr>
          <a:xfrm>
            <a:off x="1262469" y="1506193"/>
            <a:ext cx="1135720" cy="433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el" panose="02000506030000020004" pitchFamily="2" charset="0"/>
              </a:rPr>
              <a:t>CLINICAL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A23C00-24F2-F749-94B9-2D8F85C2361E}"/>
              </a:ext>
            </a:extLst>
          </p:cNvPr>
          <p:cNvSpPr txBox="1"/>
          <p:nvPr/>
        </p:nvSpPr>
        <p:spPr>
          <a:xfrm>
            <a:off x="303897" y="501556"/>
            <a:ext cx="4188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</a:rPr>
              <a:t>The data are provided by the </a:t>
            </a:r>
            <a:r>
              <a:rPr lang="en-GB" dirty="0" err="1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</a:rPr>
              <a:t>Humanitas</a:t>
            </a:r>
            <a:r>
              <a:rPr lang="en-GB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</a:rPr>
              <a:t> Clinical and Research </a:t>
            </a:r>
            <a:r>
              <a:rPr lang="en-GB" dirty="0" err="1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</a:rPr>
              <a:t>center</a:t>
            </a:r>
            <a:r>
              <a:rPr lang="en-GB" dirty="0">
                <a:solidFill>
                  <a:schemeClr val="bg1"/>
                </a:solidFill>
                <a:effectLst/>
                <a:latin typeface="Abel" panose="02000506030000020004" pitchFamily="2" charset="0"/>
                <a:ea typeface="Calibri" panose="020F0502020204030204" pitchFamily="34" charset="0"/>
              </a:rPr>
              <a:t> and  consist on 127 patients and more than 70 </a:t>
            </a:r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  <a:ea typeface="Calibri" panose="020F0502020204030204" pitchFamily="34" charset="0"/>
              </a:rPr>
              <a:t>variables divide into clinical and radiomics.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37E003-5AA9-744C-9E04-12FBB29460C1}"/>
              </a:ext>
            </a:extLst>
          </p:cNvPr>
          <p:cNvSpPr txBox="1"/>
          <p:nvPr/>
        </p:nvSpPr>
        <p:spPr>
          <a:xfrm>
            <a:off x="5517179" y="2752850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bel" panose="02000506030000020004" pitchFamily="2" charset="0"/>
                <a:ea typeface="Calibri" panose="020F0502020204030204" pitchFamily="34" charset="0"/>
              </a:rPr>
              <a:t>Each row corresponds to a single lesion,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bel" panose="02000506030000020004" pitchFamily="2" charset="0"/>
                <a:ea typeface="Calibri" panose="020F0502020204030204" pitchFamily="34" charset="0"/>
              </a:rPr>
              <a:t>a patient can have more than one lesion</a:t>
            </a:r>
            <a:r>
              <a:rPr lang="it-IT" sz="1200" dirty="0">
                <a:solidFill>
                  <a:schemeClr val="bg1"/>
                </a:solidFill>
                <a:latin typeface="Abel" panose="02000506030000020004" pitchFamily="2" charset="0"/>
                <a:ea typeface="Calibri" panose="020F0502020204030204" pitchFamily="34" charset="0"/>
              </a:rPr>
              <a:t>.</a:t>
            </a:r>
          </a:p>
        </p:txBody>
      </p:sp>
      <p:grpSp>
        <p:nvGrpSpPr>
          <p:cNvPr id="9" name="Google Shape;1789;p41">
            <a:extLst>
              <a:ext uri="{FF2B5EF4-FFF2-40B4-BE49-F238E27FC236}">
                <a16:creationId xmlns:a16="http://schemas.microsoft.com/office/drawing/2014/main" id="{C2530131-E904-E949-8CA6-C88884A7E811}"/>
              </a:ext>
            </a:extLst>
          </p:cNvPr>
          <p:cNvGrpSpPr/>
          <p:nvPr/>
        </p:nvGrpSpPr>
        <p:grpSpPr>
          <a:xfrm>
            <a:off x="991245" y="1489232"/>
            <a:ext cx="271173" cy="378319"/>
            <a:chOff x="7925136" y="3472339"/>
            <a:chExt cx="271173" cy="378319"/>
          </a:xfrm>
        </p:grpSpPr>
        <p:sp>
          <p:nvSpPr>
            <p:cNvPr id="10" name="Google Shape;1790;p41">
              <a:extLst>
                <a:ext uri="{FF2B5EF4-FFF2-40B4-BE49-F238E27FC236}">
                  <a16:creationId xmlns:a16="http://schemas.microsoft.com/office/drawing/2014/main" id="{AD71094F-ED4E-6A41-8D17-23A2F370ECDE}"/>
                </a:ext>
              </a:extLst>
            </p:cNvPr>
            <p:cNvSpPr/>
            <p:nvPr/>
          </p:nvSpPr>
          <p:spPr>
            <a:xfrm>
              <a:off x="8171950" y="3693428"/>
              <a:ext cx="17227" cy="14909"/>
            </a:xfrm>
            <a:custGeom>
              <a:avLst/>
              <a:gdLst/>
              <a:ahLst/>
              <a:cxnLst/>
              <a:rect l="l" t="t" r="r" b="b"/>
              <a:pathLst>
                <a:path w="669" h="579" extrusionOk="0">
                  <a:moveTo>
                    <a:pt x="325" y="1"/>
                  </a:moveTo>
                  <a:cubicBezTo>
                    <a:pt x="288" y="1"/>
                    <a:pt x="250" y="8"/>
                    <a:pt x="212" y="25"/>
                  </a:cubicBezTo>
                  <a:cubicBezTo>
                    <a:pt x="61" y="95"/>
                    <a:pt x="1" y="256"/>
                    <a:pt x="61" y="407"/>
                  </a:cubicBezTo>
                  <a:cubicBezTo>
                    <a:pt x="111" y="521"/>
                    <a:pt x="219" y="579"/>
                    <a:pt x="327" y="579"/>
                  </a:cubicBezTo>
                  <a:cubicBezTo>
                    <a:pt x="438" y="579"/>
                    <a:pt x="548" y="518"/>
                    <a:pt x="593" y="396"/>
                  </a:cubicBezTo>
                  <a:cubicBezTo>
                    <a:pt x="669" y="195"/>
                    <a:pt x="513" y="1"/>
                    <a:pt x="32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1;p41">
              <a:extLst>
                <a:ext uri="{FF2B5EF4-FFF2-40B4-BE49-F238E27FC236}">
                  <a16:creationId xmlns:a16="http://schemas.microsoft.com/office/drawing/2014/main" id="{AB9E1F2E-047E-D545-A030-87F8D3C03665}"/>
                </a:ext>
              </a:extLst>
            </p:cNvPr>
            <p:cNvSpPr/>
            <p:nvPr/>
          </p:nvSpPr>
          <p:spPr>
            <a:xfrm>
              <a:off x="7925136" y="3472339"/>
              <a:ext cx="271173" cy="378319"/>
            </a:xfrm>
            <a:custGeom>
              <a:avLst/>
              <a:gdLst/>
              <a:ahLst/>
              <a:cxnLst/>
              <a:rect l="l" t="t" r="r" b="b"/>
              <a:pathLst>
                <a:path w="10531" h="14692" extrusionOk="0">
                  <a:moveTo>
                    <a:pt x="2593" y="2040"/>
                  </a:moveTo>
                  <a:cubicBezTo>
                    <a:pt x="2633" y="2040"/>
                    <a:pt x="2673" y="2070"/>
                    <a:pt x="2673" y="2110"/>
                  </a:cubicBezTo>
                  <a:lnTo>
                    <a:pt x="2673" y="4592"/>
                  </a:lnTo>
                  <a:cubicBezTo>
                    <a:pt x="2573" y="4582"/>
                    <a:pt x="2482" y="4582"/>
                    <a:pt x="2382" y="4582"/>
                  </a:cubicBezTo>
                  <a:cubicBezTo>
                    <a:pt x="2161" y="4592"/>
                    <a:pt x="1940" y="4642"/>
                    <a:pt x="1729" y="4722"/>
                  </a:cubicBezTo>
                  <a:lnTo>
                    <a:pt x="1739" y="2110"/>
                  </a:lnTo>
                  <a:cubicBezTo>
                    <a:pt x="1739" y="2070"/>
                    <a:pt x="1769" y="2040"/>
                    <a:pt x="1809" y="2040"/>
                  </a:cubicBezTo>
                  <a:close/>
                  <a:moveTo>
                    <a:pt x="5205" y="1186"/>
                  </a:moveTo>
                  <a:cubicBezTo>
                    <a:pt x="5346" y="1186"/>
                    <a:pt x="5486" y="1206"/>
                    <a:pt x="5627" y="1246"/>
                  </a:cubicBezTo>
                  <a:cubicBezTo>
                    <a:pt x="6079" y="1377"/>
                    <a:pt x="6501" y="1728"/>
                    <a:pt x="6803" y="2231"/>
                  </a:cubicBezTo>
                  <a:cubicBezTo>
                    <a:pt x="6129" y="2381"/>
                    <a:pt x="5406" y="2653"/>
                    <a:pt x="4853" y="3165"/>
                  </a:cubicBezTo>
                  <a:cubicBezTo>
                    <a:pt x="4321" y="3657"/>
                    <a:pt x="3999" y="4331"/>
                    <a:pt x="3949" y="5044"/>
                  </a:cubicBezTo>
                  <a:cubicBezTo>
                    <a:pt x="3728" y="4913"/>
                    <a:pt x="3497" y="4793"/>
                    <a:pt x="3246" y="4712"/>
                  </a:cubicBezTo>
                  <a:lnTo>
                    <a:pt x="3246" y="3055"/>
                  </a:lnTo>
                  <a:cubicBezTo>
                    <a:pt x="3256" y="3035"/>
                    <a:pt x="3256" y="3025"/>
                    <a:pt x="3266" y="3014"/>
                  </a:cubicBezTo>
                  <a:cubicBezTo>
                    <a:pt x="3577" y="1919"/>
                    <a:pt x="4361" y="1186"/>
                    <a:pt x="5205" y="1186"/>
                  </a:cubicBezTo>
                  <a:close/>
                  <a:moveTo>
                    <a:pt x="8286" y="2652"/>
                  </a:moveTo>
                  <a:cubicBezTo>
                    <a:pt x="8319" y="2652"/>
                    <a:pt x="8351" y="2652"/>
                    <a:pt x="8380" y="2653"/>
                  </a:cubicBezTo>
                  <a:lnTo>
                    <a:pt x="8380" y="3195"/>
                  </a:lnTo>
                  <a:cubicBezTo>
                    <a:pt x="7727" y="3195"/>
                    <a:pt x="7104" y="3446"/>
                    <a:pt x="6632" y="3899"/>
                  </a:cubicBezTo>
                  <a:cubicBezTo>
                    <a:pt x="6009" y="4511"/>
                    <a:pt x="5808" y="5365"/>
                    <a:pt x="5758" y="5858"/>
                  </a:cubicBezTo>
                  <a:cubicBezTo>
                    <a:pt x="5426" y="5777"/>
                    <a:pt x="5095" y="5717"/>
                    <a:pt x="4763" y="5677"/>
                  </a:cubicBezTo>
                  <a:cubicBezTo>
                    <a:pt x="4683" y="5597"/>
                    <a:pt x="4592" y="5516"/>
                    <a:pt x="4502" y="5456"/>
                  </a:cubicBezTo>
                  <a:lnTo>
                    <a:pt x="4502" y="5436"/>
                  </a:lnTo>
                  <a:cubicBezTo>
                    <a:pt x="4502" y="4662"/>
                    <a:pt x="4753" y="4039"/>
                    <a:pt x="5245" y="3587"/>
                  </a:cubicBezTo>
                  <a:cubicBezTo>
                    <a:pt x="6136" y="2764"/>
                    <a:pt x="7610" y="2652"/>
                    <a:pt x="8286" y="2652"/>
                  </a:cubicBezTo>
                  <a:close/>
                  <a:moveTo>
                    <a:pt x="6903" y="4743"/>
                  </a:moveTo>
                  <a:cubicBezTo>
                    <a:pt x="7777" y="4743"/>
                    <a:pt x="8420" y="5566"/>
                    <a:pt x="8199" y="6420"/>
                  </a:cubicBezTo>
                  <a:cubicBezTo>
                    <a:pt x="7940" y="6338"/>
                    <a:pt x="7672" y="6296"/>
                    <a:pt x="7404" y="6296"/>
                  </a:cubicBezTo>
                  <a:cubicBezTo>
                    <a:pt x="7247" y="6296"/>
                    <a:pt x="7089" y="6310"/>
                    <a:pt x="6933" y="6340"/>
                  </a:cubicBezTo>
                  <a:cubicBezTo>
                    <a:pt x="6742" y="6209"/>
                    <a:pt x="6531" y="6109"/>
                    <a:pt x="6310" y="6029"/>
                  </a:cubicBezTo>
                  <a:cubicBezTo>
                    <a:pt x="6350" y="5587"/>
                    <a:pt x="6471" y="5155"/>
                    <a:pt x="6692" y="4763"/>
                  </a:cubicBezTo>
                  <a:cubicBezTo>
                    <a:pt x="6752" y="4743"/>
                    <a:pt x="6833" y="4743"/>
                    <a:pt x="6903" y="4743"/>
                  </a:cubicBezTo>
                  <a:close/>
                  <a:moveTo>
                    <a:pt x="2464" y="5154"/>
                  </a:moveTo>
                  <a:cubicBezTo>
                    <a:pt x="3025" y="5154"/>
                    <a:pt x="3668" y="5464"/>
                    <a:pt x="4321" y="6059"/>
                  </a:cubicBezTo>
                  <a:cubicBezTo>
                    <a:pt x="3959" y="6752"/>
                    <a:pt x="3377" y="7305"/>
                    <a:pt x="2663" y="7636"/>
                  </a:cubicBezTo>
                  <a:cubicBezTo>
                    <a:pt x="1568" y="8138"/>
                    <a:pt x="1096" y="8812"/>
                    <a:pt x="895" y="9294"/>
                  </a:cubicBezTo>
                  <a:lnTo>
                    <a:pt x="885" y="9314"/>
                  </a:lnTo>
                  <a:cubicBezTo>
                    <a:pt x="523" y="8510"/>
                    <a:pt x="322" y="6802"/>
                    <a:pt x="1176" y="5828"/>
                  </a:cubicBezTo>
                  <a:cubicBezTo>
                    <a:pt x="1558" y="5406"/>
                    <a:pt x="1970" y="5185"/>
                    <a:pt x="2412" y="5155"/>
                  </a:cubicBezTo>
                  <a:cubicBezTo>
                    <a:pt x="2429" y="5154"/>
                    <a:pt x="2447" y="5154"/>
                    <a:pt x="2464" y="5154"/>
                  </a:cubicBezTo>
                  <a:close/>
                  <a:moveTo>
                    <a:pt x="4693" y="0"/>
                  </a:moveTo>
                  <a:cubicBezTo>
                    <a:pt x="4555" y="0"/>
                    <a:pt x="4416" y="91"/>
                    <a:pt x="4401" y="272"/>
                  </a:cubicBezTo>
                  <a:lnTo>
                    <a:pt x="4401" y="764"/>
                  </a:lnTo>
                  <a:cubicBezTo>
                    <a:pt x="4130" y="884"/>
                    <a:pt x="3869" y="1045"/>
                    <a:pt x="3648" y="1256"/>
                  </a:cubicBezTo>
                  <a:cubicBezTo>
                    <a:pt x="3477" y="1427"/>
                    <a:pt x="3316" y="1618"/>
                    <a:pt x="3186" y="1819"/>
                  </a:cubicBezTo>
                  <a:cubicBezTo>
                    <a:pt x="3075" y="1598"/>
                    <a:pt x="2844" y="1467"/>
                    <a:pt x="2603" y="1467"/>
                  </a:cubicBezTo>
                  <a:lnTo>
                    <a:pt x="1819" y="1467"/>
                  </a:lnTo>
                  <a:cubicBezTo>
                    <a:pt x="1458" y="1467"/>
                    <a:pt x="1166" y="1759"/>
                    <a:pt x="1166" y="2120"/>
                  </a:cubicBezTo>
                  <a:lnTo>
                    <a:pt x="1166" y="5044"/>
                  </a:lnTo>
                  <a:cubicBezTo>
                    <a:pt x="1015" y="5165"/>
                    <a:pt x="875" y="5295"/>
                    <a:pt x="754" y="5446"/>
                  </a:cubicBezTo>
                  <a:cubicBezTo>
                    <a:pt x="121" y="6159"/>
                    <a:pt x="1" y="7104"/>
                    <a:pt x="1" y="7767"/>
                  </a:cubicBezTo>
                  <a:cubicBezTo>
                    <a:pt x="1" y="8520"/>
                    <a:pt x="182" y="9284"/>
                    <a:pt x="473" y="9776"/>
                  </a:cubicBezTo>
                  <a:cubicBezTo>
                    <a:pt x="513" y="9887"/>
                    <a:pt x="553" y="10007"/>
                    <a:pt x="593" y="10108"/>
                  </a:cubicBezTo>
                  <a:cubicBezTo>
                    <a:pt x="804" y="10791"/>
                    <a:pt x="1156" y="11424"/>
                    <a:pt x="1618" y="11946"/>
                  </a:cubicBezTo>
                  <a:cubicBezTo>
                    <a:pt x="2683" y="13192"/>
                    <a:pt x="4110" y="14056"/>
                    <a:pt x="5707" y="14438"/>
                  </a:cubicBezTo>
                  <a:lnTo>
                    <a:pt x="6461" y="14619"/>
                  </a:lnTo>
                  <a:cubicBezTo>
                    <a:pt x="6673" y="14667"/>
                    <a:pt x="6887" y="14691"/>
                    <a:pt x="7101" y="14691"/>
                  </a:cubicBezTo>
                  <a:cubicBezTo>
                    <a:pt x="7687" y="14691"/>
                    <a:pt x="8263" y="14510"/>
                    <a:pt x="8742" y="14157"/>
                  </a:cubicBezTo>
                  <a:lnTo>
                    <a:pt x="8943" y="14016"/>
                  </a:lnTo>
                  <a:cubicBezTo>
                    <a:pt x="9847" y="13353"/>
                    <a:pt x="10420" y="12318"/>
                    <a:pt x="10500" y="11203"/>
                  </a:cubicBezTo>
                  <a:cubicBezTo>
                    <a:pt x="10530" y="10741"/>
                    <a:pt x="10510" y="10279"/>
                    <a:pt x="10440" y="9826"/>
                  </a:cubicBezTo>
                  <a:cubicBezTo>
                    <a:pt x="10404" y="9668"/>
                    <a:pt x="10282" y="9596"/>
                    <a:pt x="10160" y="9596"/>
                  </a:cubicBezTo>
                  <a:cubicBezTo>
                    <a:pt x="10002" y="9596"/>
                    <a:pt x="9844" y="9714"/>
                    <a:pt x="9867" y="9917"/>
                  </a:cubicBezTo>
                  <a:cubicBezTo>
                    <a:pt x="9937" y="10329"/>
                    <a:pt x="9947" y="10741"/>
                    <a:pt x="9917" y="11153"/>
                  </a:cubicBezTo>
                  <a:cubicBezTo>
                    <a:pt x="9847" y="12107"/>
                    <a:pt x="9365" y="12971"/>
                    <a:pt x="8601" y="13534"/>
                  </a:cubicBezTo>
                  <a:lnTo>
                    <a:pt x="8400" y="13685"/>
                  </a:lnTo>
                  <a:cubicBezTo>
                    <a:pt x="8017" y="13957"/>
                    <a:pt x="7563" y="14106"/>
                    <a:pt x="7098" y="14106"/>
                  </a:cubicBezTo>
                  <a:cubicBezTo>
                    <a:pt x="6930" y="14106"/>
                    <a:pt x="6760" y="14086"/>
                    <a:pt x="6592" y="14046"/>
                  </a:cubicBezTo>
                  <a:lnTo>
                    <a:pt x="5828" y="13865"/>
                  </a:lnTo>
                  <a:cubicBezTo>
                    <a:pt x="4361" y="13514"/>
                    <a:pt x="3035" y="12710"/>
                    <a:pt x="2050" y="11565"/>
                  </a:cubicBezTo>
                  <a:cubicBezTo>
                    <a:pt x="1729" y="11203"/>
                    <a:pt x="1468" y="10781"/>
                    <a:pt x="1287" y="10319"/>
                  </a:cubicBezTo>
                  <a:cubicBezTo>
                    <a:pt x="1297" y="10279"/>
                    <a:pt x="1297" y="10238"/>
                    <a:pt x="1297" y="10188"/>
                  </a:cubicBezTo>
                  <a:cubicBezTo>
                    <a:pt x="1297" y="10178"/>
                    <a:pt x="1146" y="8932"/>
                    <a:pt x="2894" y="8149"/>
                  </a:cubicBezTo>
                  <a:cubicBezTo>
                    <a:pt x="3748" y="7757"/>
                    <a:pt x="4442" y="7094"/>
                    <a:pt x="4853" y="6260"/>
                  </a:cubicBezTo>
                  <a:cubicBezTo>
                    <a:pt x="6170" y="6441"/>
                    <a:pt x="6622" y="6812"/>
                    <a:pt x="6652" y="6842"/>
                  </a:cubicBezTo>
                  <a:cubicBezTo>
                    <a:pt x="6704" y="6894"/>
                    <a:pt x="6772" y="6924"/>
                    <a:pt x="6845" y="6924"/>
                  </a:cubicBezTo>
                  <a:cubicBezTo>
                    <a:pt x="6871" y="6924"/>
                    <a:pt x="6897" y="6921"/>
                    <a:pt x="6923" y="6913"/>
                  </a:cubicBezTo>
                  <a:lnTo>
                    <a:pt x="6994" y="6903"/>
                  </a:lnTo>
                  <a:cubicBezTo>
                    <a:pt x="7130" y="6875"/>
                    <a:pt x="7267" y="6861"/>
                    <a:pt x="7402" y="6861"/>
                  </a:cubicBezTo>
                  <a:cubicBezTo>
                    <a:pt x="8190" y="6861"/>
                    <a:pt x="8920" y="7322"/>
                    <a:pt x="9254" y="8068"/>
                  </a:cubicBezTo>
                  <a:cubicBezTo>
                    <a:pt x="9315" y="8156"/>
                    <a:pt x="9401" y="8194"/>
                    <a:pt x="9487" y="8194"/>
                  </a:cubicBezTo>
                  <a:cubicBezTo>
                    <a:pt x="9657" y="8194"/>
                    <a:pt x="9823" y="8044"/>
                    <a:pt x="9777" y="7837"/>
                  </a:cubicBezTo>
                  <a:cubicBezTo>
                    <a:pt x="9556" y="7345"/>
                    <a:pt x="9184" y="6933"/>
                    <a:pt x="8722" y="6662"/>
                  </a:cubicBezTo>
                  <a:cubicBezTo>
                    <a:pt x="8782" y="6471"/>
                    <a:pt x="8812" y="6280"/>
                    <a:pt x="8812" y="6079"/>
                  </a:cubicBezTo>
                  <a:lnTo>
                    <a:pt x="8812" y="5968"/>
                  </a:lnTo>
                  <a:lnTo>
                    <a:pt x="9013" y="5968"/>
                  </a:lnTo>
                  <a:cubicBezTo>
                    <a:pt x="9019" y="5969"/>
                    <a:pt x="9026" y="5969"/>
                    <a:pt x="9032" y="5969"/>
                  </a:cubicBezTo>
                  <a:cubicBezTo>
                    <a:pt x="9406" y="5969"/>
                    <a:pt x="9409" y="5395"/>
                    <a:pt x="9041" y="5395"/>
                  </a:cubicBezTo>
                  <a:cubicBezTo>
                    <a:pt x="9032" y="5395"/>
                    <a:pt x="9022" y="5395"/>
                    <a:pt x="9013" y="5396"/>
                  </a:cubicBezTo>
                  <a:lnTo>
                    <a:pt x="8681" y="5396"/>
                  </a:lnTo>
                  <a:cubicBezTo>
                    <a:pt x="8611" y="5205"/>
                    <a:pt x="8511" y="5024"/>
                    <a:pt x="8380" y="4873"/>
                  </a:cubicBezTo>
                  <a:lnTo>
                    <a:pt x="8511" y="4743"/>
                  </a:lnTo>
                  <a:cubicBezTo>
                    <a:pt x="8690" y="4532"/>
                    <a:pt x="8506" y="4267"/>
                    <a:pt x="8288" y="4267"/>
                  </a:cubicBezTo>
                  <a:cubicBezTo>
                    <a:pt x="8225" y="4267"/>
                    <a:pt x="8159" y="4289"/>
                    <a:pt x="8099" y="4341"/>
                  </a:cubicBezTo>
                  <a:lnTo>
                    <a:pt x="7948" y="4491"/>
                  </a:lnTo>
                  <a:cubicBezTo>
                    <a:pt x="7717" y="4331"/>
                    <a:pt x="7446" y="4230"/>
                    <a:pt x="7164" y="4190"/>
                  </a:cubicBezTo>
                  <a:cubicBezTo>
                    <a:pt x="7514" y="3906"/>
                    <a:pt x="7980" y="3756"/>
                    <a:pt x="8544" y="3756"/>
                  </a:cubicBezTo>
                  <a:cubicBezTo>
                    <a:pt x="8579" y="3756"/>
                    <a:pt x="8615" y="3757"/>
                    <a:pt x="8651" y="3758"/>
                  </a:cubicBezTo>
                  <a:cubicBezTo>
                    <a:pt x="8657" y="3758"/>
                    <a:pt x="8663" y="3758"/>
                    <a:pt x="8669" y="3758"/>
                  </a:cubicBezTo>
                  <a:cubicBezTo>
                    <a:pt x="8821" y="3758"/>
                    <a:pt x="8943" y="3632"/>
                    <a:pt x="8943" y="3477"/>
                  </a:cubicBezTo>
                  <a:lnTo>
                    <a:pt x="8943" y="2381"/>
                  </a:lnTo>
                  <a:cubicBezTo>
                    <a:pt x="8943" y="2231"/>
                    <a:pt x="8832" y="2110"/>
                    <a:pt x="8681" y="2090"/>
                  </a:cubicBezTo>
                  <a:cubicBezTo>
                    <a:pt x="8548" y="2084"/>
                    <a:pt x="8413" y="2080"/>
                    <a:pt x="8278" y="2080"/>
                  </a:cubicBezTo>
                  <a:cubicBezTo>
                    <a:pt x="7986" y="2080"/>
                    <a:pt x="7691" y="2096"/>
                    <a:pt x="7395" y="2130"/>
                  </a:cubicBezTo>
                  <a:cubicBezTo>
                    <a:pt x="7134" y="1578"/>
                    <a:pt x="6692" y="1116"/>
                    <a:pt x="6140" y="834"/>
                  </a:cubicBezTo>
                  <a:lnTo>
                    <a:pt x="6350" y="523"/>
                  </a:lnTo>
                  <a:cubicBezTo>
                    <a:pt x="6479" y="302"/>
                    <a:pt x="6294" y="91"/>
                    <a:pt x="6096" y="91"/>
                  </a:cubicBezTo>
                  <a:cubicBezTo>
                    <a:pt x="6016" y="91"/>
                    <a:pt x="5933" y="127"/>
                    <a:pt x="5868" y="211"/>
                  </a:cubicBezTo>
                  <a:lnTo>
                    <a:pt x="5577" y="643"/>
                  </a:lnTo>
                  <a:cubicBezTo>
                    <a:pt x="5455" y="619"/>
                    <a:pt x="5334" y="606"/>
                    <a:pt x="5214" y="606"/>
                  </a:cubicBezTo>
                  <a:cubicBezTo>
                    <a:pt x="5136" y="606"/>
                    <a:pt x="5059" y="611"/>
                    <a:pt x="4984" y="623"/>
                  </a:cubicBezTo>
                  <a:lnTo>
                    <a:pt x="4984" y="272"/>
                  </a:lnTo>
                  <a:cubicBezTo>
                    <a:pt x="4969" y="91"/>
                    <a:pt x="4831" y="0"/>
                    <a:pt x="46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2;p41">
              <a:extLst>
                <a:ext uri="{FF2B5EF4-FFF2-40B4-BE49-F238E27FC236}">
                  <a16:creationId xmlns:a16="http://schemas.microsoft.com/office/drawing/2014/main" id="{2EC650B0-E322-6246-9DA7-2D8602CA1E55}"/>
                </a:ext>
              </a:extLst>
            </p:cNvPr>
            <p:cNvSpPr/>
            <p:nvPr/>
          </p:nvSpPr>
          <p:spPr>
            <a:xfrm>
              <a:off x="8002978" y="3767125"/>
              <a:ext cx="88657" cy="48436"/>
            </a:xfrm>
            <a:custGeom>
              <a:avLst/>
              <a:gdLst/>
              <a:ahLst/>
              <a:cxnLst/>
              <a:rect l="l" t="t" r="r" b="b"/>
              <a:pathLst>
                <a:path w="3443" h="1881" extrusionOk="0">
                  <a:moveTo>
                    <a:pt x="421" y="1"/>
                  </a:moveTo>
                  <a:cubicBezTo>
                    <a:pt x="188" y="1"/>
                    <a:pt x="1" y="339"/>
                    <a:pt x="253" y="528"/>
                  </a:cubicBezTo>
                  <a:cubicBezTo>
                    <a:pt x="1037" y="1172"/>
                    <a:pt x="1951" y="1634"/>
                    <a:pt x="2946" y="1865"/>
                  </a:cubicBezTo>
                  <a:cubicBezTo>
                    <a:pt x="2980" y="1876"/>
                    <a:pt x="3012" y="1880"/>
                    <a:pt x="3042" y="1880"/>
                  </a:cubicBezTo>
                  <a:cubicBezTo>
                    <a:pt x="3350" y="1880"/>
                    <a:pt x="3442" y="1366"/>
                    <a:pt x="3076" y="1302"/>
                  </a:cubicBezTo>
                  <a:cubicBezTo>
                    <a:pt x="2172" y="1091"/>
                    <a:pt x="1328" y="669"/>
                    <a:pt x="615" y="86"/>
                  </a:cubicBezTo>
                  <a:cubicBezTo>
                    <a:pt x="552" y="26"/>
                    <a:pt x="485" y="1"/>
                    <a:pt x="42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93;p41">
              <a:extLst>
                <a:ext uri="{FF2B5EF4-FFF2-40B4-BE49-F238E27FC236}">
                  <a16:creationId xmlns:a16="http://schemas.microsoft.com/office/drawing/2014/main" id="{66C5B450-032F-5F4A-8A89-3616A5803611}"/>
                </a:ext>
              </a:extLst>
            </p:cNvPr>
            <p:cNvSpPr/>
            <p:nvPr/>
          </p:nvSpPr>
          <p:spPr>
            <a:xfrm>
              <a:off x="7985159" y="3748482"/>
              <a:ext cx="19544" cy="14961"/>
            </a:xfrm>
            <a:custGeom>
              <a:avLst/>
              <a:gdLst/>
              <a:ahLst/>
              <a:cxnLst/>
              <a:rect l="l" t="t" r="r" b="b"/>
              <a:pathLst>
                <a:path w="759" h="581" extrusionOk="0">
                  <a:moveTo>
                    <a:pt x="386" y="1"/>
                  </a:moveTo>
                  <a:cubicBezTo>
                    <a:pt x="317" y="1"/>
                    <a:pt x="247" y="26"/>
                    <a:pt x="192" y="77"/>
                  </a:cubicBezTo>
                  <a:cubicBezTo>
                    <a:pt x="1" y="238"/>
                    <a:pt x="101" y="559"/>
                    <a:pt x="352" y="579"/>
                  </a:cubicBezTo>
                  <a:cubicBezTo>
                    <a:pt x="361" y="580"/>
                    <a:pt x="369" y="580"/>
                    <a:pt x="378" y="580"/>
                  </a:cubicBezTo>
                  <a:cubicBezTo>
                    <a:pt x="623" y="580"/>
                    <a:pt x="759" y="301"/>
                    <a:pt x="603" y="107"/>
                  </a:cubicBezTo>
                  <a:cubicBezTo>
                    <a:pt x="549" y="36"/>
                    <a:pt x="468" y="1"/>
                    <a:pt x="38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39BA745-1BD0-5B4D-B31F-3D68FE5A4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102" y="310230"/>
            <a:ext cx="4053324" cy="2347016"/>
          </a:xfrm>
          <a:prstGeom prst="rect">
            <a:avLst/>
          </a:prstGeom>
        </p:spPr>
      </p:pic>
      <p:sp>
        <p:nvSpPr>
          <p:cNvPr id="17" name="Google Shape;197;p29">
            <a:extLst>
              <a:ext uri="{FF2B5EF4-FFF2-40B4-BE49-F238E27FC236}">
                <a16:creationId xmlns:a16="http://schemas.microsoft.com/office/drawing/2014/main" id="{54CCD695-C8CA-4D4A-9EDE-246A9933212C}"/>
              </a:ext>
            </a:extLst>
          </p:cNvPr>
          <p:cNvSpPr txBox="1">
            <a:spLocks/>
          </p:cNvSpPr>
          <p:nvPr/>
        </p:nvSpPr>
        <p:spPr>
          <a:xfrm>
            <a:off x="1415322" y="3362681"/>
            <a:ext cx="1214825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rgbClr val="F3F3F3"/>
                </a:solidFill>
                <a:latin typeface="Abel" panose="02000506030000020004" pitchFamily="2" charset="0"/>
              </a:rPr>
              <a:t>RADIOMIC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DF5467-77F9-134D-90F2-95789D23733C}"/>
              </a:ext>
            </a:extLst>
          </p:cNvPr>
          <p:cNvSpPr txBox="1"/>
          <p:nvPr/>
        </p:nvSpPr>
        <p:spPr>
          <a:xfrm>
            <a:off x="605997" y="3947305"/>
            <a:ext cx="4851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Radiomic variables are extracted from patient CT scans.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From this phase two regions of interest are segmented: the CORE of the </a:t>
            </a:r>
            <a:r>
              <a:rPr lang="en-GB" dirty="0" err="1">
                <a:solidFill>
                  <a:schemeClr val="bg1"/>
                </a:solidFill>
                <a:latin typeface="Abel" panose="02000506030000020004" pitchFamily="2" charset="0"/>
              </a:rPr>
              <a:t>tumor</a:t>
            </a:r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 and  the MARGIN, that is a 5-mm region around the </a:t>
            </a:r>
            <a:r>
              <a:rPr lang="en-GB" dirty="0" err="1">
                <a:solidFill>
                  <a:schemeClr val="bg1"/>
                </a:solidFill>
                <a:latin typeface="Abel" panose="02000506030000020004" pitchFamily="2" charset="0"/>
              </a:rPr>
              <a:t>tumor</a:t>
            </a:r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. </a:t>
            </a:r>
          </a:p>
        </p:txBody>
      </p:sp>
      <p:grpSp>
        <p:nvGrpSpPr>
          <p:cNvPr id="19" name="Google Shape;1619;p41">
            <a:extLst>
              <a:ext uri="{FF2B5EF4-FFF2-40B4-BE49-F238E27FC236}">
                <a16:creationId xmlns:a16="http://schemas.microsoft.com/office/drawing/2014/main" id="{38BA68C6-42AA-2647-B285-F1EFDBEE2431}"/>
              </a:ext>
            </a:extLst>
          </p:cNvPr>
          <p:cNvGrpSpPr/>
          <p:nvPr/>
        </p:nvGrpSpPr>
        <p:grpSpPr>
          <a:xfrm>
            <a:off x="991245" y="3491155"/>
            <a:ext cx="378783" cy="378525"/>
            <a:chOff x="2170320" y="2855549"/>
            <a:chExt cx="378783" cy="378525"/>
          </a:xfrm>
        </p:grpSpPr>
        <p:sp>
          <p:nvSpPr>
            <p:cNvPr id="21" name="Google Shape;1620;p41">
              <a:extLst>
                <a:ext uri="{FF2B5EF4-FFF2-40B4-BE49-F238E27FC236}">
                  <a16:creationId xmlns:a16="http://schemas.microsoft.com/office/drawing/2014/main" id="{2C892785-4D25-2F4F-A3A7-74D590D98F8D}"/>
                </a:ext>
              </a:extLst>
            </p:cNvPr>
            <p:cNvSpPr/>
            <p:nvPr/>
          </p:nvSpPr>
          <p:spPr>
            <a:xfrm>
              <a:off x="2329687" y="31318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93" y="0"/>
                  </a:moveTo>
                  <a:cubicBezTo>
                    <a:pt x="312" y="0"/>
                    <a:pt x="242" y="30"/>
                    <a:pt x="192" y="91"/>
                  </a:cubicBezTo>
                  <a:cubicBezTo>
                    <a:pt x="1" y="281"/>
                    <a:pt x="154" y="577"/>
                    <a:pt x="387" y="577"/>
                  </a:cubicBezTo>
                  <a:cubicBezTo>
                    <a:pt x="424" y="577"/>
                    <a:pt x="463" y="569"/>
                    <a:pt x="503" y="553"/>
                  </a:cubicBezTo>
                  <a:cubicBezTo>
                    <a:pt x="794" y="432"/>
                    <a:pt x="704" y="0"/>
                    <a:pt x="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1;p41">
              <a:extLst>
                <a:ext uri="{FF2B5EF4-FFF2-40B4-BE49-F238E27FC236}">
                  <a16:creationId xmlns:a16="http://schemas.microsoft.com/office/drawing/2014/main" id="{1047F61A-03D7-CF4A-8854-603A1C669ED1}"/>
                </a:ext>
              </a:extLst>
            </p:cNvPr>
            <p:cNvSpPr/>
            <p:nvPr/>
          </p:nvSpPr>
          <p:spPr>
            <a:xfrm>
              <a:off x="2414559" y="3156953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1"/>
                  </a:moveTo>
                  <a:cubicBezTo>
                    <a:pt x="81" y="1"/>
                    <a:pt x="0" y="433"/>
                    <a:pt x="292" y="553"/>
                  </a:cubicBezTo>
                  <a:cubicBezTo>
                    <a:pt x="331" y="570"/>
                    <a:pt x="369" y="577"/>
                    <a:pt x="405" y="577"/>
                  </a:cubicBezTo>
                  <a:cubicBezTo>
                    <a:pt x="639" y="577"/>
                    <a:pt x="794" y="273"/>
                    <a:pt x="603" y="81"/>
                  </a:cubicBezTo>
                  <a:cubicBezTo>
                    <a:pt x="543" y="31"/>
                    <a:pt x="472" y="1"/>
                    <a:pt x="4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22;p41">
              <a:extLst>
                <a:ext uri="{FF2B5EF4-FFF2-40B4-BE49-F238E27FC236}">
                  <a16:creationId xmlns:a16="http://schemas.microsoft.com/office/drawing/2014/main" id="{2C509940-3001-7148-BB25-09B83CFE35F1}"/>
                </a:ext>
              </a:extLst>
            </p:cNvPr>
            <p:cNvSpPr/>
            <p:nvPr/>
          </p:nvSpPr>
          <p:spPr>
            <a:xfrm>
              <a:off x="2242755" y="2885059"/>
              <a:ext cx="170697" cy="162663"/>
            </a:xfrm>
            <a:custGeom>
              <a:avLst/>
              <a:gdLst/>
              <a:ahLst/>
              <a:cxnLst/>
              <a:rect l="l" t="t" r="r" b="b"/>
              <a:pathLst>
                <a:path w="6629" h="6317" extrusionOk="0">
                  <a:moveTo>
                    <a:pt x="4070" y="573"/>
                  </a:moveTo>
                  <a:cubicBezTo>
                    <a:pt x="4402" y="573"/>
                    <a:pt x="4562" y="965"/>
                    <a:pt x="4331" y="1196"/>
                  </a:cubicBezTo>
                  <a:cubicBezTo>
                    <a:pt x="4256" y="1271"/>
                    <a:pt x="4163" y="1305"/>
                    <a:pt x="4073" y="1305"/>
                  </a:cubicBezTo>
                  <a:cubicBezTo>
                    <a:pt x="3886" y="1305"/>
                    <a:pt x="3708" y="1161"/>
                    <a:pt x="3708" y="945"/>
                  </a:cubicBezTo>
                  <a:cubicBezTo>
                    <a:pt x="3708" y="734"/>
                    <a:pt x="3869" y="573"/>
                    <a:pt x="4070" y="573"/>
                  </a:cubicBezTo>
                  <a:close/>
                  <a:moveTo>
                    <a:pt x="4070" y="2532"/>
                  </a:moveTo>
                  <a:cubicBezTo>
                    <a:pt x="4633" y="2532"/>
                    <a:pt x="4914" y="3215"/>
                    <a:pt x="4512" y="3607"/>
                  </a:cubicBezTo>
                  <a:cubicBezTo>
                    <a:pt x="4386" y="3733"/>
                    <a:pt x="4231" y="3790"/>
                    <a:pt x="4078" y="3790"/>
                  </a:cubicBezTo>
                  <a:cubicBezTo>
                    <a:pt x="3756" y="3790"/>
                    <a:pt x="3447" y="3540"/>
                    <a:pt x="3447" y="3165"/>
                  </a:cubicBezTo>
                  <a:cubicBezTo>
                    <a:pt x="3447" y="2814"/>
                    <a:pt x="3728" y="2532"/>
                    <a:pt x="4070" y="2532"/>
                  </a:cubicBezTo>
                  <a:close/>
                  <a:moveTo>
                    <a:pt x="1186" y="3447"/>
                  </a:moveTo>
                  <a:cubicBezTo>
                    <a:pt x="1528" y="3447"/>
                    <a:pt x="1699" y="3848"/>
                    <a:pt x="1458" y="4090"/>
                  </a:cubicBezTo>
                  <a:cubicBezTo>
                    <a:pt x="1379" y="4168"/>
                    <a:pt x="1284" y="4203"/>
                    <a:pt x="1191" y="4203"/>
                  </a:cubicBezTo>
                  <a:cubicBezTo>
                    <a:pt x="998" y="4203"/>
                    <a:pt x="815" y="4052"/>
                    <a:pt x="815" y="3828"/>
                  </a:cubicBezTo>
                  <a:cubicBezTo>
                    <a:pt x="815" y="3617"/>
                    <a:pt x="985" y="3447"/>
                    <a:pt x="1186" y="3447"/>
                  </a:cubicBezTo>
                  <a:close/>
                  <a:moveTo>
                    <a:pt x="5306" y="5014"/>
                  </a:moveTo>
                  <a:cubicBezTo>
                    <a:pt x="5507" y="5014"/>
                    <a:pt x="5667" y="5175"/>
                    <a:pt x="5667" y="5376"/>
                  </a:cubicBezTo>
                  <a:cubicBezTo>
                    <a:pt x="5667" y="5600"/>
                    <a:pt x="5489" y="5746"/>
                    <a:pt x="5301" y="5746"/>
                  </a:cubicBezTo>
                  <a:cubicBezTo>
                    <a:pt x="5211" y="5746"/>
                    <a:pt x="5120" y="5712"/>
                    <a:pt x="5045" y="5637"/>
                  </a:cubicBezTo>
                  <a:cubicBezTo>
                    <a:pt x="4813" y="5406"/>
                    <a:pt x="4974" y="5014"/>
                    <a:pt x="5306" y="5014"/>
                  </a:cubicBezTo>
                  <a:close/>
                  <a:moveTo>
                    <a:pt x="4070" y="0"/>
                  </a:moveTo>
                  <a:cubicBezTo>
                    <a:pt x="3005" y="0"/>
                    <a:pt x="2764" y="1507"/>
                    <a:pt x="3789" y="1839"/>
                  </a:cubicBezTo>
                  <a:lnTo>
                    <a:pt x="3789" y="2000"/>
                  </a:lnTo>
                  <a:cubicBezTo>
                    <a:pt x="3256" y="2130"/>
                    <a:pt x="2884" y="2593"/>
                    <a:pt x="2884" y="3145"/>
                  </a:cubicBezTo>
                  <a:lnTo>
                    <a:pt x="2010" y="3336"/>
                  </a:lnTo>
                  <a:cubicBezTo>
                    <a:pt x="1825" y="3026"/>
                    <a:pt x="1508" y="2870"/>
                    <a:pt x="1191" y="2870"/>
                  </a:cubicBezTo>
                  <a:cubicBezTo>
                    <a:pt x="872" y="2870"/>
                    <a:pt x="554" y="3028"/>
                    <a:pt x="373" y="3346"/>
                  </a:cubicBezTo>
                  <a:cubicBezTo>
                    <a:pt x="1" y="3979"/>
                    <a:pt x="463" y="4773"/>
                    <a:pt x="1186" y="4773"/>
                  </a:cubicBezTo>
                  <a:cubicBezTo>
                    <a:pt x="1689" y="4773"/>
                    <a:pt x="2101" y="4391"/>
                    <a:pt x="2141" y="3899"/>
                  </a:cubicBezTo>
                  <a:lnTo>
                    <a:pt x="3005" y="3698"/>
                  </a:lnTo>
                  <a:cubicBezTo>
                    <a:pt x="3208" y="4104"/>
                    <a:pt x="3629" y="4353"/>
                    <a:pt x="4070" y="4353"/>
                  </a:cubicBezTo>
                  <a:cubicBezTo>
                    <a:pt x="4173" y="4353"/>
                    <a:pt x="4278" y="4339"/>
                    <a:pt x="4381" y="4311"/>
                  </a:cubicBezTo>
                  <a:lnTo>
                    <a:pt x="4623" y="4733"/>
                  </a:lnTo>
                  <a:cubicBezTo>
                    <a:pt x="4013" y="5375"/>
                    <a:pt x="4555" y="6317"/>
                    <a:pt x="5292" y="6317"/>
                  </a:cubicBezTo>
                  <a:cubicBezTo>
                    <a:pt x="5442" y="6317"/>
                    <a:pt x="5600" y="6278"/>
                    <a:pt x="5758" y="6189"/>
                  </a:cubicBezTo>
                  <a:cubicBezTo>
                    <a:pt x="6629" y="5702"/>
                    <a:pt x="6234" y="4430"/>
                    <a:pt x="5331" y="4430"/>
                  </a:cubicBezTo>
                  <a:cubicBezTo>
                    <a:pt x="5265" y="4430"/>
                    <a:pt x="5196" y="4437"/>
                    <a:pt x="5125" y="4451"/>
                  </a:cubicBezTo>
                  <a:lnTo>
                    <a:pt x="4894" y="4039"/>
                  </a:lnTo>
                  <a:cubicBezTo>
                    <a:pt x="5587" y="3386"/>
                    <a:pt x="5286" y="2221"/>
                    <a:pt x="4361" y="2000"/>
                  </a:cubicBezTo>
                  <a:lnTo>
                    <a:pt x="4361" y="1839"/>
                  </a:lnTo>
                  <a:cubicBezTo>
                    <a:pt x="5386" y="1507"/>
                    <a:pt x="5145" y="0"/>
                    <a:pt x="4070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23;p41">
              <a:extLst>
                <a:ext uri="{FF2B5EF4-FFF2-40B4-BE49-F238E27FC236}">
                  <a16:creationId xmlns:a16="http://schemas.microsoft.com/office/drawing/2014/main" id="{652E75E1-7F1D-AC4D-B441-B3CF074A8BC8}"/>
                </a:ext>
              </a:extLst>
            </p:cNvPr>
            <p:cNvSpPr/>
            <p:nvPr/>
          </p:nvSpPr>
          <p:spPr>
            <a:xfrm>
              <a:off x="2170320" y="2855549"/>
              <a:ext cx="378783" cy="378525"/>
            </a:xfrm>
            <a:custGeom>
              <a:avLst/>
              <a:gdLst/>
              <a:ahLst/>
              <a:cxnLst/>
              <a:rect l="l" t="t" r="r" b="b"/>
              <a:pathLst>
                <a:path w="14710" h="14700" extrusionOk="0">
                  <a:moveTo>
                    <a:pt x="14137" y="574"/>
                  </a:moveTo>
                  <a:lnTo>
                    <a:pt x="14137" y="8039"/>
                  </a:lnTo>
                  <a:lnTo>
                    <a:pt x="2533" y="8039"/>
                  </a:lnTo>
                  <a:lnTo>
                    <a:pt x="2533" y="574"/>
                  </a:lnTo>
                  <a:close/>
                  <a:moveTo>
                    <a:pt x="1960" y="2744"/>
                  </a:moveTo>
                  <a:lnTo>
                    <a:pt x="1960" y="8320"/>
                  </a:lnTo>
                  <a:cubicBezTo>
                    <a:pt x="1960" y="8481"/>
                    <a:pt x="2090" y="8611"/>
                    <a:pt x="2241" y="8611"/>
                  </a:cubicBezTo>
                  <a:lnTo>
                    <a:pt x="12580" y="8611"/>
                  </a:lnTo>
                  <a:lnTo>
                    <a:pt x="12580" y="9747"/>
                  </a:lnTo>
                  <a:lnTo>
                    <a:pt x="583" y="9747"/>
                  </a:lnTo>
                  <a:lnTo>
                    <a:pt x="583" y="3608"/>
                  </a:lnTo>
                  <a:cubicBezTo>
                    <a:pt x="583" y="3126"/>
                    <a:pt x="965" y="2744"/>
                    <a:pt x="1437" y="2744"/>
                  </a:cubicBezTo>
                  <a:close/>
                  <a:moveTo>
                    <a:pt x="7446" y="12279"/>
                  </a:moveTo>
                  <a:lnTo>
                    <a:pt x="7446" y="12972"/>
                  </a:lnTo>
                  <a:lnTo>
                    <a:pt x="5717" y="12972"/>
                  </a:lnTo>
                  <a:lnTo>
                    <a:pt x="5717" y="12279"/>
                  </a:lnTo>
                  <a:close/>
                  <a:moveTo>
                    <a:pt x="7988" y="13545"/>
                  </a:moveTo>
                  <a:cubicBezTo>
                    <a:pt x="8350" y="13545"/>
                    <a:pt x="8681" y="13776"/>
                    <a:pt x="8802" y="14117"/>
                  </a:cubicBezTo>
                  <a:lnTo>
                    <a:pt x="4361" y="14117"/>
                  </a:lnTo>
                  <a:cubicBezTo>
                    <a:pt x="4482" y="13776"/>
                    <a:pt x="4813" y="13545"/>
                    <a:pt x="5175" y="13545"/>
                  </a:cubicBezTo>
                  <a:close/>
                  <a:moveTo>
                    <a:pt x="14436" y="0"/>
                  </a:moveTo>
                  <a:cubicBezTo>
                    <a:pt x="14430" y="0"/>
                    <a:pt x="14424" y="1"/>
                    <a:pt x="14418" y="1"/>
                  </a:cubicBezTo>
                  <a:lnTo>
                    <a:pt x="2241" y="1"/>
                  </a:lnTo>
                  <a:cubicBezTo>
                    <a:pt x="2080" y="1"/>
                    <a:pt x="1950" y="122"/>
                    <a:pt x="1950" y="282"/>
                  </a:cubicBezTo>
                  <a:lnTo>
                    <a:pt x="1950" y="2171"/>
                  </a:lnTo>
                  <a:lnTo>
                    <a:pt x="1437" y="2171"/>
                  </a:lnTo>
                  <a:cubicBezTo>
                    <a:pt x="644" y="2171"/>
                    <a:pt x="1" y="2814"/>
                    <a:pt x="1" y="3608"/>
                  </a:cubicBezTo>
                  <a:lnTo>
                    <a:pt x="1" y="10842"/>
                  </a:lnTo>
                  <a:cubicBezTo>
                    <a:pt x="1" y="11636"/>
                    <a:pt x="644" y="12279"/>
                    <a:pt x="1437" y="12279"/>
                  </a:cubicBezTo>
                  <a:lnTo>
                    <a:pt x="5135" y="12279"/>
                  </a:lnTo>
                  <a:lnTo>
                    <a:pt x="5135" y="12972"/>
                  </a:lnTo>
                  <a:cubicBezTo>
                    <a:pt x="4351" y="12992"/>
                    <a:pt x="3728" y="13625"/>
                    <a:pt x="3728" y="14409"/>
                  </a:cubicBezTo>
                  <a:cubicBezTo>
                    <a:pt x="3728" y="14569"/>
                    <a:pt x="3859" y="14700"/>
                    <a:pt x="4020" y="14700"/>
                  </a:cubicBezTo>
                  <a:lnTo>
                    <a:pt x="9134" y="14700"/>
                  </a:lnTo>
                  <a:cubicBezTo>
                    <a:pt x="9284" y="14700"/>
                    <a:pt x="9415" y="14569"/>
                    <a:pt x="9415" y="14409"/>
                  </a:cubicBezTo>
                  <a:cubicBezTo>
                    <a:pt x="9415" y="13625"/>
                    <a:pt x="8792" y="12992"/>
                    <a:pt x="8008" y="12972"/>
                  </a:cubicBezTo>
                  <a:lnTo>
                    <a:pt x="8008" y="12279"/>
                  </a:lnTo>
                  <a:lnTo>
                    <a:pt x="8812" y="12279"/>
                  </a:lnTo>
                  <a:cubicBezTo>
                    <a:pt x="8822" y="12279"/>
                    <a:pt x="8831" y="12280"/>
                    <a:pt x="8840" y="12280"/>
                  </a:cubicBezTo>
                  <a:cubicBezTo>
                    <a:pt x="9215" y="12280"/>
                    <a:pt x="9215" y="11705"/>
                    <a:pt x="8840" y="11705"/>
                  </a:cubicBezTo>
                  <a:cubicBezTo>
                    <a:pt x="8831" y="11705"/>
                    <a:pt x="8822" y="11705"/>
                    <a:pt x="8812" y="11706"/>
                  </a:cubicBezTo>
                  <a:lnTo>
                    <a:pt x="1437" y="11706"/>
                  </a:lnTo>
                  <a:cubicBezTo>
                    <a:pt x="965" y="11706"/>
                    <a:pt x="583" y="11314"/>
                    <a:pt x="583" y="10842"/>
                  </a:cubicBezTo>
                  <a:lnTo>
                    <a:pt x="583" y="10329"/>
                  </a:lnTo>
                  <a:lnTo>
                    <a:pt x="12580" y="10329"/>
                  </a:lnTo>
                  <a:lnTo>
                    <a:pt x="12580" y="10842"/>
                  </a:lnTo>
                  <a:cubicBezTo>
                    <a:pt x="12580" y="11314"/>
                    <a:pt x="12198" y="11706"/>
                    <a:pt x="11716" y="11706"/>
                  </a:cubicBezTo>
                  <a:lnTo>
                    <a:pt x="11063" y="11706"/>
                  </a:lnTo>
                  <a:cubicBezTo>
                    <a:pt x="11053" y="11705"/>
                    <a:pt x="11044" y="11705"/>
                    <a:pt x="11034" y="11705"/>
                  </a:cubicBezTo>
                  <a:cubicBezTo>
                    <a:pt x="10660" y="11705"/>
                    <a:pt x="10660" y="12280"/>
                    <a:pt x="11034" y="12280"/>
                  </a:cubicBezTo>
                  <a:cubicBezTo>
                    <a:pt x="11044" y="12280"/>
                    <a:pt x="11053" y="12279"/>
                    <a:pt x="11063" y="12279"/>
                  </a:cubicBezTo>
                  <a:lnTo>
                    <a:pt x="11726" y="12279"/>
                  </a:lnTo>
                  <a:cubicBezTo>
                    <a:pt x="12509" y="12279"/>
                    <a:pt x="13152" y="11636"/>
                    <a:pt x="13152" y="10842"/>
                  </a:cubicBezTo>
                  <a:lnTo>
                    <a:pt x="13152" y="8611"/>
                  </a:lnTo>
                  <a:lnTo>
                    <a:pt x="14418" y="8611"/>
                  </a:lnTo>
                  <a:cubicBezTo>
                    <a:pt x="14579" y="8611"/>
                    <a:pt x="14710" y="8481"/>
                    <a:pt x="14710" y="8320"/>
                  </a:cubicBezTo>
                  <a:lnTo>
                    <a:pt x="14710" y="282"/>
                  </a:lnTo>
                  <a:cubicBezTo>
                    <a:pt x="14710" y="127"/>
                    <a:pt x="14588" y="0"/>
                    <a:pt x="1443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24;p41">
              <a:extLst>
                <a:ext uri="{FF2B5EF4-FFF2-40B4-BE49-F238E27FC236}">
                  <a16:creationId xmlns:a16="http://schemas.microsoft.com/office/drawing/2014/main" id="{8C7C9A13-9F47-344C-85C3-ADB34896EBF9}"/>
                </a:ext>
              </a:extLst>
            </p:cNvPr>
            <p:cNvSpPr/>
            <p:nvPr/>
          </p:nvSpPr>
          <p:spPr>
            <a:xfrm>
              <a:off x="2414559" y="2917555"/>
              <a:ext cx="20446" cy="14858"/>
            </a:xfrm>
            <a:custGeom>
              <a:avLst/>
              <a:gdLst/>
              <a:ahLst/>
              <a:cxnLst/>
              <a:rect l="l" t="t" r="r" b="b"/>
              <a:pathLst>
                <a:path w="794" h="577" extrusionOk="0">
                  <a:moveTo>
                    <a:pt x="387" y="0"/>
                  </a:moveTo>
                  <a:cubicBezTo>
                    <a:pt x="154" y="0"/>
                    <a:pt x="0" y="296"/>
                    <a:pt x="191" y="487"/>
                  </a:cubicBezTo>
                  <a:cubicBezTo>
                    <a:pt x="251" y="547"/>
                    <a:pt x="322" y="577"/>
                    <a:pt x="40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25;p41">
              <a:extLst>
                <a:ext uri="{FF2B5EF4-FFF2-40B4-BE49-F238E27FC236}">
                  <a16:creationId xmlns:a16="http://schemas.microsoft.com/office/drawing/2014/main" id="{C9CBC669-F7A4-224C-A84C-98541D534A5F}"/>
                </a:ext>
              </a:extLst>
            </p:cNvPr>
            <p:cNvSpPr/>
            <p:nvPr/>
          </p:nvSpPr>
          <p:spPr>
            <a:xfrm>
              <a:off x="2448703" y="2917658"/>
              <a:ext cx="66770" cy="14755"/>
            </a:xfrm>
            <a:custGeom>
              <a:avLst/>
              <a:gdLst/>
              <a:ahLst/>
              <a:cxnLst/>
              <a:rect l="l" t="t" r="r" b="b"/>
              <a:pathLst>
                <a:path w="2593" h="573" extrusionOk="0">
                  <a:moveTo>
                    <a:pt x="362" y="0"/>
                  </a:moveTo>
                  <a:cubicBezTo>
                    <a:pt x="0" y="20"/>
                    <a:pt x="0" y="543"/>
                    <a:pt x="362" y="573"/>
                  </a:cubicBezTo>
                  <a:lnTo>
                    <a:pt x="2231" y="573"/>
                  </a:lnTo>
                  <a:cubicBezTo>
                    <a:pt x="2593" y="543"/>
                    <a:pt x="2593" y="20"/>
                    <a:pt x="2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6;p41">
              <a:extLst>
                <a:ext uri="{FF2B5EF4-FFF2-40B4-BE49-F238E27FC236}">
                  <a16:creationId xmlns:a16="http://schemas.microsoft.com/office/drawing/2014/main" id="{B13DE19B-ECDB-9F40-9839-2CE9F28FA62C}"/>
                </a:ext>
              </a:extLst>
            </p:cNvPr>
            <p:cNvSpPr/>
            <p:nvPr/>
          </p:nvSpPr>
          <p:spPr>
            <a:xfrm>
              <a:off x="2415589" y="2959038"/>
              <a:ext cx="99884" cy="14781"/>
            </a:xfrm>
            <a:custGeom>
              <a:avLst/>
              <a:gdLst/>
              <a:ahLst/>
              <a:cxnLst/>
              <a:rect l="l" t="t" r="r" b="b"/>
              <a:pathLst>
                <a:path w="3879" h="574" extrusionOk="0">
                  <a:moveTo>
                    <a:pt x="362" y="1"/>
                  </a:moveTo>
                  <a:cubicBezTo>
                    <a:pt x="0" y="21"/>
                    <a:pt x="0" y="543"/>
                    <a:pt x="362" y="574"/>
                  </a:cubicBezTo>
                  <a:lnTo>
                    <a:pt x="3517" y="574"/>
                  </a:lnTo>
                  <a:cubicBezTo>
                    <a:pt x="3879" y="543"/>
                    <a:pt x="3879" y="21"/>
                    <a:pt x="35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7;p41">
              <a:extLst>
                <a:ext uri="{FF2B5EF4-FFF2-40B4-BE49-F238E27FC236}">
                  <a16:creationId xmlns:a16="http://schemas.microsoft.com/office/drawing/2014/main" id="{E1116502-0B54-2048-8201-41AA71FE6825}"/>
                </a:ext>
              </a:extLst>
            </p:cNvPr>
            <p:cNvSpPr/>
            <p:nvPr/>
          </p:nvSpPr>
          <p:spPr>
            <a:xfrm>
              <a:off x="2415589" y="3000444"/>
              <a:ext cx="99884" cy="14781"/>
            </a:xfrm>
            <a:custGeom>
              <a:avLst/>
              <a:gdLst/>
              <a:ahLst/>
              <a:cxnLst/>
              <a:rect l="l" t="t" r="r" b="b"/>
              <a:pathLst>
                <a:path w="3879" h="574" extrusionOk="0">
                  <a:moveTo>
                    <a:pt x="362" y="0"/>
                  </a:moveTo>
                  <a:cubicBezTo>
                    <a:pt x="0" y="20"/>
                    <a:pt x="0" y="553"/>
                    <a:pt x="362" y="573"/>
                  </a:cubicBezTo>
                  <a:lnTo>
                    <a:pt x="3517" y="573"/>
                  </a:lnTo>
                  <a:cubicBezTo>
                    <a:pt x="3879" y="553"/>
                    <a:pt x="3879" y="20"/>
                    <a:pt x="351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6B3FC51-21B3-7649-842B-7B85E69F5549}"/>
              </a:ext>
            </a:extLst>
          </p:cNvPr>
          <p:cNvSpPr txBox="1"/>
          <p:nvPr/>
        </p:nvSpPr>
        <p:spPr>
          <a:xfrm>
            <a:off x="5996879" y="3764068"/>
            <a:ext cx="2561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bel" panose="02000506030000020004" pitchFamily="2" charset="0"/>
              </a:rPr>
              <a:t>The dataset contains 50 features for the core region and the same amount for the margin.</a:t>
            </a:r>
            <a:endParaRPr lang="it-IT" dirty="0"/>
          </a:p>
        </p:txBody>
      </p:sp>
      <p:sp>
        <p:nvSpPr>
          <p:cNvPr id="31" name="Google Shape;2302;p44">
            <a:extLst>
              <a:ext uri="{FF2B5EF4-FFF2-40B4-BE49-F238E27FC236}">
                <a16:creationId xmlns:a16="http://schemas.microsoft.com/office/drawing/2014/main" id="{D79C92EA-6D79-5F42-BAE7-3D31BCC9CEC5}"/>
              </a:ext>
            </a:extLst>
          </p:cNvPr>
          <p:cNvSpPr/>
          <p:nvPr/>
        </p:nvSpPr>
        <p:spPr>
          <a:xfrm>
            <a:off x="5526360" y="4110018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97;p29">
            <a:extLst>
              <a:ext uri="{FF2B5EF4-FFF2-40B4-BE49-F238E27FC236}">
                <a16:creationId xmlns:a16="http://schemas.microsoft.com/office/drawing/2014/main" id="{370A0221-21C4-BE4F-A255-6026D5D69218}"/>
              </a:ext>
            </a:extLst>
          </p:cNvPr>
          <p:cNvSpPr txBox="1">
            <a:spLocks/>
          </p:cNvSpPr>
          <p:nvPr/>
        </p:nvSpPr>
        <p:spPr>
          <a:xfrm>
            <a:off x="5592453" y="997087"/>
            <a:ext cx="1478796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rgbClr val="F3F3F3"/>
                </a:solidFill>
                <a:latin typeface="Abel" panose="02000506030000020004" pitchFamily="2" charset="0"/>
              </a:rPr>
              <a:t>OUTCOMES</a:t>
            </a:r>
          </a:p>
        </p:txBody>
      </p:sp>
      <p:sp>
        <p:nvSpPr>
          <p:cNvPr id="31" name="Google Shape;194;p29">
            <a:extLst>
              <a:ext uri="{FF2B5EF4-FFF2-40B4-BE49-F238E27FC236}">
                <a16:creationId xmlns:a16="http://schemas.microsoft.com/office/drawing/2014/main" id="{2F3D794B-FA53-FC4D-9F46-E7636B8441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9670" y="1719923"/>
            <a:ext cx="4175491" cy="266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5350" lvl="1" indent="-285750" algn="l"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latin typeface="Abel" panose="02000506030000020004" pitchFamily="2" charset="0"/>
              </a:rPr>
              <a:t>Radiological response to chemotherapy</a:t>
            </a:r>
            <a:endParaRPr lang="en-GB" sz="1400" dirty="0"/>
          </a:p>
          <a:p>
            <a:pPr marL="1066800" lvl="2" indent="0" algn="l"/>
            <a:r>
              <a:rPr lang="en-GB" sz="1400" dirty="0"/>
              <a:t>CR  </a:t>
            </a:r>
            <a:r>
              <a:rPr lang="en-GB" sz="1300" dirty="0">
                <a:solidFill>
                  <a:schemeClr val="bg1"/>
                </a:solidFill>
              </a:rPr>
              <a:t>complete response </a:t>
            </a:r>
          </a:p>
          <a:p>
            <a:pPr marL="1066800" lvl="2" indent="0" algn="l"/>
            <a:r>
              <a:rPr lang="en-GB" sz="1400" dirty="0"/>
              <a:t>PR  </a:t>
            </a:r>
            <a:r>
              <a:rPr lang="en-GB" sz="1300" dirty="0">
                <a:solidFill>
                  <a:schemeClr val="bg1"/>
                </a:solidFill>
              </a:rPr>
              <a:t>partial response</a:t>
            </a:r>
          </a:p>
          <a:p>
            <a:pPr marL="1066800" lvl="2" indent="0" algn="l"/>
            <a:r>
              <a:rPr lang="en-GB" sz="1400" dirty="0"/>
              <a:t>SD  </a:t>
            </a:r>
            <a:r>
              <a:rPr lang="en-GB" sz="1300" dirty="0">
                <a:solidFill>
                  <a:schemeClr val="bg1"/>
                </a:solidFill>
              </a:rPr>
              <a:t>stable disease</a:t>
            </a:r>
          </a:p>
          <a:p>
            <a:pPr marL="1066800" lvl="2" indent="0" algn="l"/>
            <a:r>
              <a:rPr lang="en-GB" sz="1400" dirty="0"/>
              <a:t>PD  </a:t>
            </a:r>
            <a:r>
              <a:rPr lang="en-GB" sz="1300" dirty="0">
                <a:solidFill>
                  <a:schemeClr val="bg1"/>
                </a:solidFill>
              </a:rPr>
              <a:t>progressive</a:t>
            </a:r>
          </a:p>
          <a:p>
            <a:pPr marL="609600" lvl="1" indent="0"/>
            <a:endParaRPr lang="en-GB" sz="1400" dirty="0"/>
          </a:p>
          <a:p>
            <a:pPr marL="895350" lvl="1" indent="-285750" algn="l">
              <a:buFont typeface="Wingdings" pitchFamily="2" charset="2"/>
              <a:buChar char="v"/>
            </a:pP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Histopathological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response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 to </a:t>
            </a: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therapy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: TRG </a:t>
            </a:r>
            <a:endParaRPr lang="en-GB" sz="1400" dirty="0"/>
          </a:p>
          <a:p>
            <a:pPr marL="1066800" lvl="2" indent="0" algn="l"/>
            <a:r>
              <a:rPr lang="en-GB" sz="1400" dirty="0"/>
              <a:t>1  </a:t>
            </a:r>
            <a:r>
              <a:rPr lang="en-GB" sz="1300" dirty="0">
                <a:solidFill>
                  <a:schemeClr val="bg1"/>
                </a:solidFill>
              </a:rPr>
              <a:t>complete </a:t>
            </a:r>
            <a:r>
              <a:rPr lang="en-GB" sz="1300" dirty="0" err="1">
                <a:solidFill>
                  <a:schemeClr val="bg1"/>
                </a:solidFill>
              </a:rPr>
              <a:t>resonse</a:t>
            </a:r>
            <a:endParaRPr lang="en-GB" sz="1300" dirty="0">
              <a:solidFill>
                <a:schemeClr val="bg1"/>
              </a:solidFill>
            </a:endParaRPr>
          </a:p>
          <a:p>
            <a:pPr marL="1066800" lvl="2" indent="0" algn="l"/>
            <a:r>
              <a:rPr lang="en-GB" sz="1400" dirty="0"/>
              <a:t>3  </a:t>
            </a:r>
            <a:r>
              <a:rPr lang="en-GB" sz="1300" dirty="0">
                <a:solidFill>
                  <a:schemeClr val="bg1"/>
                </a:solidFill>
              </a:rPr>
              <a:t>partial response</a:t>
            </a:r>
          </a:p>
          <a:p>
            <a:pPr marL="1066800" lvl="2" indent="0" algn="l"/>
            <a:r>
              <a:rPr lang="en-GB" sz="1400" dirty="0"/>
              <a:t>5  </a:t>
            </a:r>
            <a:r>
              <a:rPr lang="en-GB" sz="1300" dirty="0">
                <a:solidFill>
                  <a:schemeClr val="bg1"/>
                </a:solidFill>
              </a:rPr>
              <a:t>no response</a:t>
            </a:r>
          </a:p>
          <a:p>
            <a:endParaRPr dirty="0"/>
          </a:p>
        </p:txBody>
      </p:sp>
      <p:grpSp>
        <p:nvGrpSpPr>
          <p:cNvPr id="34" name="Google Shape;1729;p41">
            <a:extLst>
              <a:ext uri="{FF2B5EF4-FFF2-40B4-BE49-F238E27FC236}">
                <a16:creationId xmlns:a16="http://schemas.microsoft.com/office/drawing/2014/main" id="{E12ED1E6-13C3-794F-921D-1D23B8AB41E8}"/>
              </a:ext>
            </a:extLst>
          </p:cNvPr>
          <p:cNvGrpSpPr/>
          <p:nvPr/>
        </p:nvGrpSpPr>
        <p:grpSpPr>
          <a:xfrm>
            <a:off x="5268614" y="1226985"/>
            <a:ext cx="381898" cy="263113"/>
            <a:chOff x="4070567" y="2336584"/>
            <a:chExt cx="381898" cy="277971"/>
          </a:xfrm>
        </p:grpSpPr>
        <p:sp>
          <p:nvSpPr>
            <p:cNvPr id="35" name="Google Shape;1730;p41">
              <a:extLst>
                <a:ext uri="{FF2B5EF4-FFF2-40B4-BE49-F238E27FC236}">
                  <a16:creationId xmlns:a16="http://schemas.microsoft.com/office/drawing/2014/main" id="{5A773E0E-4CB5-3846-AD1B-0B8D47F9E1DC}"/>
                </a:ext>
              </a:extLst>
            </p:cNvPr>
            <p:cNvSpPr/>
            <p:nvPr/>
          </p:nvSpPr>
          <p:spPr>
            <a:xfrm>
              <a:off x="4294360" y="2599697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1" y="569"/>
                    <a:pt x="369" y="576"/>
                    <a:pt x="405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1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1">
              <a:extLst>
                <a:ext uri="{FF2B5EF4-FFF2-40B4-BE49-F238E27FC236}">
                  <a16:creationId xmlns:a16="http://schemas.microsoft.com/office/drawing/2014/main" id="{10DD16E7-651B-1E4C-BAD9-6A816A01B52C}"/>
                </a:ext>
              </a:extLst>
            </p:cNvPr>
            <p:cNvSpPr/>
            <p:nvPr/>
          </p:nvSpPr>
          <p:spPr>
            <a:xfrm>
              <a:off x="4070567" y="2336584"/>
              <a:ext cx="381898" cy="277894"/>
            </a:xfrm>
            <a:custGeom>
              <a:avLst/>
              <a:gdLst/>
              <a:ahLst/>
              <a:cxnLst/>
              <a:rect l="l" t="t" r="r" b="b"/>
              <a:pathLst>
                <a:path w="14831" h="10792" extrusionOk="0">
                  <a:moveTo>
                    <a:pt x="10118" y="2362"/>
                  </a:moveTo>
                  <a:cubicBezTo>
                    <a:pt x="11485" y="2362"/>
                    <a:pt x="12580" y="3467"/>
                    <a:pt x="12590" y="4823"/>
                  </a:cubicBezTo>
                  <a:cubicBezTo>
                    <a:pt x="12590" y="6312"/>
                    <a:pt x="11370" y="7300"/>
                    <a:pt x="10102" y="7300"/>
                  </a:cubicBezTo>
                  <a:cubicBezTo>
                    <a:pt x="9497" y="7300"/>
                    <a:pt x="8880" y="7075"/>
                    <a:pt x="8380" y="6571"/>
                  </a:cubicBezTo>
                  <a:cubicBezTo>
                    <a:pt x="6823" y="5014"/>
                    <a:pt x="7928" y="2362"/>
                    <a:pt x="10118" y="2362"/>
                  </a:cubicBezTo>
                  <a:close/>
                  <a:moveTo>
                    <a:pt x="12499" y="6722"/>
                  </a:moveTo>
                  <a:lnTo>
                    <a:pt x="14027" y="8249"/>
                  </a:lnTo>
                  <a:cubicBezTo>
                    <a:pt x="14167" y="8390"/>
                    <a:pt x="14167" y="8611"/>
                    <a:pt x="14037" y="8741"/>
                  </a:cubicBezTo>
                  <a:cubicBezTo>
                    <a:pt x="13966" y="8807"/>
                    <a:pt x="13876" y="8839"/>
                    <a:pt x="13787" y="8839"/>
                  </a:cubicBezTo>
                  <a:cubicBezTo>
                    <a:pt x="13697" y="8839"/>
                    <a:pt x="13610" y="8807"/>
                    <a:pt x="13544" y="8741"/>
                  </a:cubicBezTo>
                  <a:lnTo>
                    <a:pt x="12007" y="7204"/>
                  </a:lnTo>
                  <a:cubicBezTo>
                    <a:pt x="12188" y="7064"/>
                    <a:pt x="12359" y="6903"/>
                    <a:pt x="12499" y="6722"/>
                  </a:cubicBezTo>
                  <a:close/>
                  <a:moveTo>
                    <a:pt x="4241" y="583"/>
                  </a:moveTo>
                  <a:cubicBezTo>
                    <a:pt x="4833" y="583"/>
                    <a:pt x="5386" y="854"/>
                    <a:pt x="5758" y="1317"/>
                  </a:cubicBezTo>
                  <a:lnTo>
                    <a:pt x="5758" y="9465"/>
                  </a:lnTo>
                  <a:cubicBezTo>
                    <a:pt x="5316" y="9133"/>
                    <a:pt x="4783" y="8952"/>
                    <a:pt x="4231" y="8952"/>
                  </a:cubicBezTo>
                  <a:lnTo>
                    <a:pt x="583" y="8952"/>
                  </a:lnTo>
                  <a:lnTo>
                    <a:pt x="583" y="583"/>
                  </a:lnTo>
                  <a:close/>
                  <a:moveTo>
                    <a:pt x="11495" y="583"/>
                  </a:moveTo>
                  <a:lnTo>
                    <a:pt x="11495" y="2110"/>
                  </a:lnTo>
                  <a:cubicBezTo>
                    <a:pt x="11045" y="1883"/>
                    <a:pt x="10577" y="1779"/>
                    <a:pt x="10122" y="1779"/>
                  </a:cubicBezTo>
                  <a:cubicBezTo>
                    <a:pt x="8522" y="1779"/>
                    <a:pt x="7074" y="3064"/>
                    <a:pt x="7074" y="4823"/>
                  </a:cubicBezTo>
                  <a:cubicBezTo>
                    <a:pt x="7074" y="6589"/>
                    <a:pt x="8520" y="7868"/>
                    <a:pt x="10117" y="7868"/>
                  </a:cubicBezTo>
                  <a:cubicBezTo>
                    <a:pt x="10574" y="7868"/>
                    <a:pt x="11043" y="7764"/>
                    <a:pt x="11495" y="7536"/>
                  </a:cubicBezTo>
                  <a:lnTo>
                    <a:pt x="11495" y="8952"/>
                  </a:lnTo>
                  <a:lnTo>
                    <a:pt x="7837" y="8952"/>
                  </a:lnTo>
                  <a:cubicBezTo>
                    <a:pt x="7295" y="8952"/>
                    <a:pt x="6762" y="9133"/>
                    <a:pt x="6320" y="9465"/>
                  </a:cubicBezTo>
                  <a:lnTo>
                    <a:pt x="6320" y="1317"/>
                  </a:lnTo>
                  <a:cubicBezTo>
                    <a:pt x="6692" y="854"/>
                    <a:pt x="7245" y="583"/>
                    <a:pt x="7837" y="583"/>
                  </a:cubicBezTo>
                  <a:close/>
                  <a:moveTo>
                    <a:pt x="4241" y="9525"/>
                  </a:moveTo>
                  <a:cubicBezTo>
                    <a:pt x="4803" y="9525"/>
                    <a:pt x="5346" y="9776"/>
                    <a:pt x="5708" y="10218"/>
                  </a:cubicBezTo>
                  <a:lnTo>
                    <a:pt x="583" y="10218"/>
                  </a:lnTo>
                  <a:lnTo>
                    <a:pt x="583" y="9525"/>
                  </a:lnTo>
                  <a:close/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10500"/>
                  </a:lnTo>
                  <a:cubicBezTo>
                    <a:pt x="1" y="10660"/>
                    <a:pt x="131" y="10791"/>
                    <a:pt x="292" y="10791"/>
                  </a:cubicBezTo>
                  <a:lnTo>
                    <a:pt x="8109" y="10791"/>
                  </a:lnTo>
                  <a:cubicBezTo>
                    <a:pt x="8115" y="10791"/>
                    <a:pt x="8122" y="10792"/>
                    <a:pt x="8128" y="10792"/>
                  </a:cubicBezTo>
                  <a:cubicBezTo>
                    <a:pt x="8511" y="10792"/>
                    <a:pt x="8514" y="10217"/>
                    <a:pt x="8137" y="10217"/>
                  </a:cubicBezTo>
                  <a:cubicBezTo>
                    <a:pt x="8128" y="10217"/>
                    <a:pt x="8118" y="10218"/>
                    <a:pt x="8109" y="10218"/>
                  </a:cubicBezTo>
                  <a:lnTo>
                    <a:pt x="6371" y="10218"/>
                  </a:lnTo>
                  <a:cubicBezTo>
                    <a:pt x="6732" y="9776"/>
                    <a:pt x="7275" y="9525"/>
                    <a:pt x="7848" y="9525"/>
                  </a:cubicBezTo>
                  <a:lnTo>
                    <a:pt x="11495" y="9525"/>
                  </a:lnTo>
                  <a:lnTo>
                    <a:pt x="11495" y="10218"/>
                  </a:lnTo>
                  <a:lnTo>
                    <a:pt x="10028" y="10218"/>
                  </a:lnTo>
                  <a:cubicBezTo>
                    <a:pt x="10018" y="10218"/>
                    <a:pt x="10009" y="10217"/>
                    <a:pt x="9999" y="10217"/>
                  </a:cubicBezTo>
                  <a:cubicBezTo>
                    <a:pt x="9622" y="10217"/>
                    <a:pt x="9625" y="10792"/>
                    <a:pt x="10008" y="10792"/>
                  </a:cubicBezTo>
                  <a:cubicBezTo>
                    <a:pt x="10015" y="10792"/>
                    <a:pt x="10021" y="10791"/>
                    <a:pt x="10028" y="10791"/>
                  </a:cubicBezTo>
                  <a:lnTo>
                    <a:pt x="11776" y="10791"/>
                  </a:lnTo>
                  <a:cubicBezTo>
                    <a:pt x="11937" y="10791"/>
                    <a:pt x="12067" y="10660"/>
                    <a:pt x="12067" y="10500"/>
                  </a:cubicBezTo>
                  <a:lnTo>
                    <a:pt x="12067" y="9244"/>
                  </a:lnTo>
                  <a:lnTo>
                    <a:pt x="12067" y="8078"/>
                  </a:lnTo>
                  <a:lnTo>
                    <a:pt x="13142" y="9143"/>
                  </a:lnTo>
                  <a:cubicBezTo>
                    <a:pt x="13323" y="9339"/>
                    <a:pt x="13570" y="9437"/>
                    <a:pt x="13817" y="9437"/>
                  </a:cubicBezTo>
                  <a:cubicBezTo>
                    <a:pt x="14052" y="9437"/>
                    <a:pt x="14288" y="9349"/>
                    <a:pt x="14469" y="9174"/>
                  </a:cubicBezTo>
                  <a:cubicBezTo>
                    <a:pt x="14830" y="8802"/>
                    <a:pt x="14820" y="8199"/>
                    <a:pt x="14438" y="7847"/>
                  </a:cubicBezTo>
                  <a:lnTo>
                    <a:pt x="14438" y="7837"/>
                  </a:lnTo>
                  <a:lnTo>
                    <a:pt x="12821" y="6230"/>
                  </a:lnTo>
                  <a:cubicBezTo>
                    <a:pt x="13474" y="4964"/>
                    <a:pt x="13162" y="3406"/>
                    <a:pt x="12067" y="2492"/>
                  </a:cubicBezTo>
                  <a:lnTo>
                    <a:pt x="12067" y="292"/>
                  </a:lnTo>
                  <a:cubicBezTo>
                    <a:pt x="12067" y="131"/>
                    <a:pt x="11937" y="0"/>
                    <a:pt x="11776" y="0"/>
                  </a:cubicBezTo>
                  <a:lnTo>
                    <a:pt x="7837" y="0"/>
                  </a:lnTo>
                  <a:cubicBezTo>
                    <a:pt x="7164" y="0"/>
                    <a:pt x="6511" y="282"/>
                    <a:pt x="6039" y="774"/>
                  </a:cubicBezTo>
                  <a:cubicBezTo>
                    <a:pt x="5567" y="282"/>
                    <a:pt x="4914" y="0"/>
                    <a:pt x="4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1">
              <a:extLst>
                <a:ext uri="{FF2B5EF4-FFF2-40B4-BE49-F238E27FC236}">
                  <a16:creationId xmlns:a16="http://schemas.microsoft.com/office/drawing/2014/main" id="{B9054AFE-CFA4-3C4D-99E4-5D2E34F01559}"/>
                </a:ext>
              </a:extLst>
            </p:cNvPr>
            <p:cNvSpPr/>
            <p:nvPr/>
          </p:nvSpPr>
          <p:spPr>
            <a:xfrm>
              <a:off x="4110274" y="2378762"/>
              <a:ext cx="74804" cy="160422"/>
            </a:xfrm>
            <a:custGeom>
              <a:avLst/>
              <a:gdLst/>
              <a:ahLst/>
              <a:cxnLst/>
              <a:rect l="l" t="t" r="r" b="b"/>
              <a:pathLst>
                <a:path w="2905" h="6230" extrusionOk="0">
                  <a:moveTo>
                    <a:pt x="302" y="0"/>
                  </a:moveTo>
                  <a:cubicBezTo>
                    <a:pt x="152" y="0"/>
                    <a:pt x="1" y="101"/>
                    <a:pt x="16" y="302"/>
                  </a:cubicBezTo>
                  <a:lnTo>
                    <a:pt x="16" y="1256"/>
                  </a:lnTo>
                  <a:cubicBezTo>
                    <a:pt x="16" y="1789"/>
                    <a:pt x="227" y="2301"/>
                    <a:pt x="599" y="2673"/>
                  </a:cubicBezTo>
                  <a:lnTo>
                    <a:pt x="1041" y="3115"/>
                  </a:lnTo>
                  <a:lnTo>
                    <a:pt x="599" y="3557"/>
                  </a:lnTo>
                  <a:cubicBezTo>
                    <a:pt x="227" y="3929"/>
                    <a:pt x="16" y="4441"/>
                    <a:pt x="16" y="4973"/>
                  </a:cubicBezTo>
                  <a:lnTo>
                    <a:pt x="16" y="5928"/>
                  </a:lnTo>
                  <a:cubicBezTo>
                    <a:pt x="1" y="6129"/>
                    <a:pt x="152" y="6229"/>
                    <a:pt x="302" y="6229"/>
                  </a:cubicBezTo>
                  <a:cubicBezTo>
                    <a:pt x="453" y="6229"/>
                    <a:pt x="604" y="6129"/>
                    <a:pt x="589" y="5928"/>
                  </a:cubicBezTo>
                  <a:lnTo>
                    <a:pt x="589" y="4973"/>
                  </a:lnTo>
                  <a:cubicBezTo>
                    <a:pt x="589" y="4592"/>
                    <a:pt x="739" y="4230"/>
                    <a:pt x="1011" y="3959"/>
                  </a:cubicBezTo>
                  <a:lnTo>
                    <a:pt x="1453" y="3517"/>
                  </a:lnTo>
                  <a:lnTo>
                    <a:pt x="1895" y="3959"/>
                  </a:lnTo>
                  <a:cubicBezTo>
                    <a:pt x="1945" y="4019"/>
                    <a:pt x="1995" y="4079"/>
                    <a:pt x="2046" y="4140"/>
                  </a:cubicBezTo>
                  <a:lnTo>
                    <a:pt x="1453" y="4140"/>
                  </a:lnTo>
                  <a:cubicBezTo>
                    <a:pt x="1443" y="4139"/>
                    <a:pt x="1434" y="4139"/>
                    <a:pt x="1425" y="4139"/>
                  </a:cubicBezTo>
                  <a:cubicBezTo>
                    <a:pt x="1050" y="4139"/>
                    <a:pt x="1050" y="4713"/>
                    <a:pt x="1425" y="4713"/>
                  </a:cubicBezTo>
                  <a:cubicBezTo>
                    <a:pt x="1434" y="4713"/>
                    <a:pt x="1443" y="4713"/>
                    <a:pt x="1453" y="4712"/>
                  </a:cubicBezTo>
                  <a:lnTo>
                    <a:pt x="2287" y="4712"/>
                  </a:lnTo>
                  <a:cubicBezTo>
                    <a:pt x="2307" y="4803"/>
                    <a:pt x="2307" y="4893"/>
                    <a:pt x="2307" y="4973"/>
                  </a:cubicBezTo>
                  <a:lnTo>
                    <a:pt x="2307" y="5295"/>
                  </a:lnTo>
                  <a:lnTo>
                    <a:pt x="1453" y="5295"/>
                  </a:lnTo>
                  <a:cubicBezTo>
                    <a:pt x="1443" y="5294"/>
                    <a:pt x="1434" y="5294"/>
                    <a:pt x="1424" y="5294"/>
                  </a:cubicBezTo>
                  <a:cubicBezTo>
                    <a:pt x="1047" y="5294"/>
                    <a:pt x="1050" y="5868"/>
                    <a:pt x="1433" y="5868"/>
                  </a:cubicBezTo>
                  <a:cubicBezTo>
                    <a:pt x="1440" y="5868"/>
                    <a:pt x="1446" y="5868"/>
                    <a:pt x="1453" y="5868"/>
                  </a:cubicBezTo>
                  <a:lnTo>
                    <a:pt x="2317" y="5868"/>
                  </a:lnTo>
                  <a:lnTo>
                    <a:pt x="2317" y="5928"/>
                  </a:lnTo>
                  <a:cubicBezTo>
                    <a:pt x="2302" y="6129"/>
                    <a:pt x="2452" y="6229"/>
                    <a:pt x="2603" y="6229"/>
                  </a:cubicBezTo>
                  <a:cubicBezTo>
                    <a:pt x="2754" y="6229"/>
                    <a:pt x="2905" y="6129"/>
                    <a:pt x="2890" y="5928"/>
                  </a:cubicBezTo>
                  <a:lnTo>
                    <a:pt x="2890" y="4984"/>
                  </a:lnTo>
                  <a:cubicBezTo>
                    <a:pt x="2890" y="4441"/>
                    <a:pt x="2679" y="3939"/>
                    <a:pt x="2297" y="3557"/>
                  </a:cubicBezTo>
                  <a:lnTo>
                    <a:pt x="1855" y="3115"/>
                  </a:lnTo>
                  <a:lnTo>
                    <a:pt x="2297" y="2673"/>
                  </a:lnTo>
                  <a:cubicBezTo>
                    <a:pt x="2679" y="2301"/>
                    <a:pt x="2890" y="1789"/>
                    <a:pt x="2890" y="1256"/>
                  </a:cubicBezTo>
                  <a:lnTo>
                    <a:pt x="2890" y="302"/>
                  </a:lnTo>
                  <a:cubicBezTo>
                    <a:pt x="2900" y="101"/>
                    <a:pt x="2749" y="0"/>
                    <a:pt x="2598" y="0"/>
                  </a:cubicBezTo>
                  <a:cubicBezTo>
                    <a:pt x="2447" y="0"/>
                    <a:pt x="2297" y="101"/>
                    <a:pt x="2307" y="302"/>
                  </a:cubicBezTo>
                  <a:lnTo>
                    <a:pt x="2307" y="1256"/>
                  </a:lnTo>
                  <a:cubicBezTo>
                    <a:pt x="2317" y="1638"/>
                    <a:pt x="2166" y="2000"/>
                    <a:pt x="1895" y="2271"/>
                  </a:cubicBezTo>
                  <a:lnTo>
                    <a:pt x="1453" y="2713"/>
                  </a:lnTo>
                  <a:lnTo>
                    <a:pt x="1011" y="2271"/>
                  </a:lnTo>
                  <a:cubicBezTo>
                    <a:pt x="950" y="2211"/>
                    <a:pt x="900" y="2150"/>
                    <a:pt x="860" y="2090"/>
                  </a:cubicBezTo>
                  <a:lnTo>
                    <a:pt x="1453" y="2090"/>
                  </a:lnTo>
                  <a:cubicBezTo>
                    <a:pt x="1459" y="2090"/>
                    <a:pt x="1465" y="2090"/>
                    <a:pt x="1472" y="2090"/>
                  </a:cubicBezTo>
                  <a:cubicBezTo>
                    <a:pt x="1845" y="2090"/>
                    <a:pt x="1848" y="1516"/>
                    <a:pt x="1481" y="1516"/>
                  </a:cubicBezTo>
                  <a:cubicBezTo>
                    <a:pt x="1472" y="1516"/>
                    <a:pt x="1462" y="1517"/>
                    <a:pt x="1453" y="1517"/>
                  </a:cubicBezTo>
                  <a:lnTo>
                    <a:pt x="609" y="1517"/>
                  </a:lnTo>
                  <a:cubicBezTo>
                    <a:pt x="599" y="1427"/>
                    <a:pt x="589" y="1336"/>
                    <a:pt x="589" y="1256"/>
                  </a:cubicBezTo>
                  <a:lnTo>
                    <a:pt x="589" y="935"/>
                  </a:lnTo>
                  <a:lnTo>
                    <a:pt x="1453" y="935"/>
                  </a:lnTo>
                  <a:cubicBezTo>
                    <a:pt x="1462" y="935"/>
                    <a:pt x="1472" y="936"/>
                    <a:pt x="1481" y="936"/>
                  </a:cubicBezTo>
                  <a:cubicBezTo>
                    <a:pt x="1848" y="936"/>
                    <a:pt x="1845" y="361"/>
                    <a:pt x="1472" y="361"/>
                  </a:cubicBezTo>
                  <a:cubicBezTo>
                    <a:pt x="1465" y="361"/>
                    <a:pt x="1459" y="362"/>
                    <a:pt x="1453" y="362"/>
                  </a:cubicBezTo>
                  <a:lnTo>
                    <a:pt x="589" y="362"/>
                  </a:lnTo>
                  <a:lnTo>
                    <a:pt x="589" y="302"/>
                  </a:lnTo>
                  <a:cubicBezTo>
                    <a:pt x="604" y="101"/>
                    <a:pt x="453" y="0"/>
                    <a:pt x="3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1">
              <a:extLst>
                <a:ext uri="{FF2B5EF4-FFF2-40B4-BE49-F238E27FC236}">
                  <a16:creationId xmlns:a16="http://schemas.microsoft.com/office/drawing/2014/main" id="{40BE5A67-08D5-8C47-8194-6B4E1AE6D1D4}"/>
                </a:ext>
              </a:extLst>
            </p:cNvPr>
            <p:cNvSpPr/>
            <p:nvPr/>
          </p:nvSpPr>
          <p:spPr>
            <a:xfrm>
              <a:off x="4342281" y="2416743"/>
              <a:ext cx="39037" cy="51037"/>
            </a:xfrm>
            <a:custGeom>
              <a:avLst/>
              <a:gdLst/>
              <a:ahLst/>
              <a:cxnLst/>
              <a:rect l="l" t="t" r="r" b="b"/>
              <a:pathLst>
                <a:path w="1516" h="1982" extrusionOk="0">
                  <a:moveTo>
                    <a:pt x="427" y="1"/>
                  </a:moveTo>
                  <a:cubicBezTo>
                    <a:pt x="173" y="1"/>
                    <a:pt x="1" y="388"/>
                    <a:pt x="290" y="545"/>
                  </a:cubicBezTo>
                  <a:cubicBezTo>
                    <a:pt x="702" y="796"/>
                    <a:pt x="943" y="1238"/>
                    <a:pt x="943" y="1710"/>
                  </a:cubicBezTo>
                  <a:cubicBezTo>
                    <a:pt x="953" y="1891"/>
                    <a:pt x="1091" y="1981"/>
                    <a:pt x="1229" y="1981"/>
                  </a:cubicBezTo>
                  <a:cubicBezTo>
                    <a:pt x="1367" y="1981"/>
                    <a:pt x="1505" y="1891"/>
                    <a:pt x="1515" y="1710"/>
                  </a:cubicBezTo>
                  <a:cubicBezTo>
                    <a:pt x="1515" y="1037"/>
                    <a:pt x="1174" y="414"/>
                    <a:pt x="601" y="62"/>
                  </a:cubicBezTo>
                  <a:cubicBezTo>
                    <a:pt x="542" y="19"/>
                    <a:pt x="482" y="1"/>
                    <a:pt x="42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1">
              <a:extLst>
                <a:ext uri="{FF2B5EF4-FFF2-40B4-BE49-F238E27FC236}">
                  <a16:creationId xmlns:a16="http://schemas.microsoft.com/office/drawing/2014/main" id="{C9E731D2-C1E7-8445-AF93-7F1A4B5530EE}"/>
                </a:ext>
              </a:extLst>
            </p:cNvPr>
            <p:cNvSpPr/>
            <p:nvPr/>
          </p:nvSpPr>
          <p:spPr>
            <a:xfrm>
              <a:off x="4320909" y="2410563"/>
              <a:ext cx="20033" cy="14806"/>
            </a:xfrm>
            <a:custGeom>
              <a:avLst/>
              <a:gdLst/>
              <a:ahLst/>
              <a:cxnLst/>
              <a:rect l="l" t="t" r="r" b="b"/>
              <a:pathLst>
                <a:path w="778" h="575" extrusionOk="0">
                  <a:moveTo>
                    <a:pt x="387" y="0"/>
                  </a:moveTo>
                  <a:cubicBezTo>
                    <a:pt x="4" y="0"/>
                    <a:pt x="1" y="575"/>
                    <a:pt x="378" y="575"/>
                  </a:cubicBezTo>
                  <a:cubicBezTo>
                    <a:pt x="387" y="575"/>
                    <a:pt x="397" y="574"/>
                    <a:pt x="406" y="574"/>
                  </a:cubicBezTo>
                  <a:lnTo>
                    <a:pt x="416" y="574"/>
                  </a:lnTo>
                  <a:cubicBezTo>
                    <a:pt x="778" y="554"/>
                    <a:pt x="778" y="31"/>
                    <a:pt x="416" y="1"/>
                  </a:cubicBezTo>
                  <a:lnTo>
                    <a:pt x="406" y="1"/>
                  </a:lnTo>
                  <a:cubicBezTo>
                    <a:pt x="400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31;p27">
            <a:extLst>
              <a:ext uri="{FF2B5EF4-FFF2-40B4-BE49-F238E27FC236}">
                <a16:creationId xmlns:a16="http://schemas.microsoft.com/office/drawing/2014/main" id="{B86D27FB-7385-5D4B-A7EB-A87BEBE04FBE}"/>
              </a:ext>
            </a:extLst>
          </p:cNvPr>
          <p:cNvSpPr/>
          <p:nvPr/>
        </p:nvSpPr>
        <p:spPr>
          <a:xfrm>
            <a:off x="129521" y="358293"/>
            <a:ext cx="4610413" cy="4523448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302;p44">
            <a:extLst>
              <a:ext uri="{FF2B5EF4-FFF2-40B4-BE49-F238E27FC236}">
                <a16:creationId xmlns:a16="http://schemas.microsoft.com/office/drawing/2014/main" id="{D79C92EA-6D79-5F42-BAE7-3D31BCC9CEC5}"/>
              </a:ext>
            </a:extLst>
          </p:cNvPr>
          <p:cNvSpPr/>
          <p:nvPr/>
        </p:nvSpPr>
        <p:spPr>
          <a:xfrm rot="12968444">
            <a:off x="7255870" y="2469665"/>
            <a:ext cx="629307" cy="28062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2D8E5AB-5A6B-2846-94DB-63337F3A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0" y="510177"/>
            <a:ext cx="4296980" cy="42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3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97;p29">
            <a:extLst>
              <a:ext uri="{FF2B5EF4-FFF2-40B4-BE49-F238E27FC236}">
                <a16:creationId xmlns:a16="http://schemas.microsoft.com/office/drawing/2014/main" id="{370A0221-21C4-BE4F-A255-6026D5D69218}"/>
              </a:ext>
            </a:extLst>
          </p:cNvPr>
          <p:cNvSpPr txBox="1">
            <a:spLocks/>
          </p:cNvSpPr>
          <p:nvPr/>
        </p:nvSpPr>
        <p:spPr>
          <a:xfrm>
            <a:off x="5592453" y="997087"/>
            <a:ext cx="1478796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rgbClr val="F3F3F3"/>
                </a:solidFill>
                <a:latin typeface="Abel" panose="02000506030000020004" pitchFamily="2" charset="0"/>
              </a:rPr>
              <a:t>OUTCOMES</a:t>
            </a:r>
          </a:p>
        </p:txBody>
      </p:sp>
      <p:sp>
        <p:nvSpPr>
          <p:cNvPr id="31" name="Google Shape;194;p29">
            <a:extLst>
              <a:ext uri="{FF2B5EF4-FFF2-40B4-BE49-F238E27FC236}">
                <a16:creationId xmlns:a16="http://schemas.microsoft.com/office/drawing/2014/main" id="{2F3D794B-FA53-FC4D-9F46-E7636B8441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9670" y="1719923"/>
            <a:ext cx="4175491" cy="266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5350" lvl="1" indent="-285750" algn="l">
              <a:buFont typeface="Wingdings" pitchFamily="2" charset="2"/>
              <a:buChar char="v"/>
            </a:pPr>
            <a:r>
              <a:rPr lang="en-GB" sz="1400" dirty="0">
                <a:solidFill>
                  <a:schemeClr val="bg1"/>
                </a:solidFill>
                <a:latin typeface="Abel" panose="02000506030000020004" pitchFamily="2" charset="0"/>
              </a:rPr>
              <a:t>Radiological response to chemotherapy</a:t>
            </a:r>
            <a:endParaRPr lang="en-GB" sz="1400" dirty="0"/>
          </a:p>
          <a:p>
            <a:pPr marL="1066800" lvl="2" indent="0" algn="l"/>
            <a:r>
              <a:rPr lang="en-GB" sz="1400" dirty="0"/>
              <a:t>CR  </a:t>
            </a:r>
            <a:r>
              <a:rPr lang="en-GB" sz="1300" dirty="0">
                <a:solidFill>
                  <a:schemeClr val="bg1"/>
                </a:solidFill>
              </a:rPr>
              <a:t>complete response </a:t>
            </a:r>
          </a:p>
          <a:p>
            <a:pPr marL="1066800" lvl="2" indent="0" algn="l"/>
            <a:r>
              <a:rPr lang="en-GB" sz="1400" dirty="0"/>
              <a:t>PR  </a:t>
            </a:r>
            <a:r>
              <a:rPr lang="en-GB" sz="1300" dirty="0">
                <a:solidFill>
                  <a:schemeClr val="bg1"/>
                </a:solidFill>
              </a:rPr>
              <a:t>partial response</a:t>
            </a:r>
          </a:p>
          <a:p>
            <a:pPr marL="1066800" lvl="2" indent="0" algn="l"/>
            <a:r>
              <a:rPr lang="en-GB" sz="1400" dirty="0"/>
              <a:t>SD  </a:t>
            </a:r>
            <a:r>
              <a:rPr lang="en-GB" sz="1300" dirty="0">
                <a:solidFill>
                  <a:schemeClr val="bg1"/>
                </a:solidFill>
              </a:rPr>
              <a:t>stable disease</a:t>
            </a:r>
          </a:p>
          <a:p>
            <a:pPr marL="1066800" lvl="2" indent="0" algn="l"/>
            <a:r>
              <a:rPr lang="en-GB" sz="1400" dirty="0"/>
              <a:t>PD  </a:t>
            </a:r>
            <a:r>
              <a:rPr lang="en-GB" sz="1300" dirty="0">
                <a:solidFill>
                  <a:schemeClr val="bg1"/>
                </a:solidFill>
              </a:rPr>
              <a:t>progressive</a:t>
            </a:r>
          </a:p>
          <a:p>
            <a:pPr marL="609600" lvl="1" indent="0"/>
            <a:endParaRPr lang="en-GB" sz="1400" dirty="0"/>
          </a:p>
          <a:p>
            <a:pPr marL="895350" lvl="1" indent="-285750" algn="l">
              <a:buFont typeface="Wingdings" pitchFamily="2" charset="2"/>
              <a:buChar char="v"/>
            </a:pP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Histopathological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response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 to </a:t>
            </a:r>
            <a:r>
              <a:rPr lang="it-IT" sz="1400" dirty="0" err="1">
                <a:solidFill>
                  <a:schemeClr val="bg1"/>
                </a:solidFill>
                <a:latin typeface="Abel" panose="02000506030000020004" pitchFamily="2" charset="0"/>
              </a:rPr>
              <a:t>therapy</a:t>
            </a:r>
            <a:r>
              <a:rPr lang="it-IT" sz="1400" dirty="0">
                <a:solidFill>
                  <a:schemeClr val="bg1"/>
                </a:solidFill>
                <a:latin typeface="Abel" panose="02000506030000020004" pitchFamily="2" charset="0"/>
              </a:rPr>
              <a:t>: TRG </a:t>
            </a:r>
            <a:endParaRPr lang="en-GB" sz="1400" dirty="0"/>
          </a:p>
          <a:p>
            <a:pPr marL="1066800" lvl="2" indent="0" algn="l"/>
            <a:r>
              <a:rPr lang="en-GB" sz="1400" dirty="0"/>
              <a:t>1  </a:t>
            </a:r>
            <a:r>
              <a:rPr lang="en-GB" sz="1300" dirty="0">
                <a:solidFill>
                  <a:schemeClr val="bg1"/>
                </a:solidFill>
              </a:rPr>
              <a:t>complete </a:t>
            </a:r>
            <a:r>
              <a:rPr lang="en-GB" sz="1300" dirty="0" err="1">
                <a:solidFill>
                  <a:schemeClr val="bg1"/>
                </a:solidFill>
              </a:rPr>
              <a:t>resonse</a:t>
            </a:r>
            <a:endParaRPr lang="en-GB" sz="1300" dirty="0">
              <a:solidFill>
                <a:schemeClr val="bg1"/>
              </a:solidFill>
            </a:endParaRPr>
          </a:p>
          <a:p>
            <a:pPr marL="1066800" lvl="2" indent="0" algn="l"/>
            <a:r>
              <a:rPr lang="en-GB" sz="1400" dirty="0"/>
              <a:t>3  </a:t>
            </a:r>
            <a:r>
              <a:rPr lang="en-GB" sz="1300" dirty="0">
                <a:solidFill>
                  <a:schemeClr val="bg1"/>
                </a:solidFill>
              </a:rPr>
              <a:t>partial response</a:t>
            </a:r>
          </a:p>
          <a:p>
            <a:pPr marL="1066800" lvl="2" indent="0" algn="l"/>
            <a:r>
              <a:rPr lang="en-GB" sz="1400" dirty="0"/>
              <a:t>5  </a:t>
            </a:r>
            <a:r>
              <a:rPr lang="en-GB" sz="1300" dirty="0">
                <a:solidFill>
                  <a:schemeClr val="bg1"/>
                </a:solidFill>
              </a:rPr>
              <a:t>no response</a:t>
            </a:r>
          </a:p>
          <a:p>
            <a:endParaRPr dirty="0"/>
          </a:p>
        </p:txBody>
      </p:sp>
      <p:grpSp>
        <p:nvGrpSpPr>
          <p:cNvPr id="34" name="Google Shape;1729;p41">
            <a:extLst>
              <a:ext uri="{FF2B5EF4-FFF2-40B4-BE49-F238E27FC236}">
                <a16:creationId xmlns:a16="http://schemas.microsoft.com/office/drawing/2014/main" id="{E12ED1E6-13C3-794F-921D-1D23B8AB41E8}"/>
              </a:ext>
            </a:extLst>
          </p:cNvPr>
          <p:cNvGrpSpPr/>
          <p:nvPr/>
        </p:nvGrpSpPr>
        <p:grpSpPr>
          <a:xfrm>
            <a:off x="5268614" y="1226985"/>
            <a:ext cx="381898" cy="263113"/>
            <a:chOff x="4070567" y="2336584"/>
            <a:chExt cx="381898" cy="277971"/>
          </a:xfrm>
        </p:grpSpPr>
        <p:sp>
          <p:nvSpPr>
            <p:cNvPr id="35" name="Google Shape;1730;p41">
              <a:extLst>
                <a:ext uri="{FF2B5EF4-FFF2-40B4-BE49-F238E27FC236}">
                  <a16:creationId xmlns:a16="http://schemas.microsoft.com/office/drawing/2014/main" id="{5A773E0E-4CB5-3846-AD1B-0B8D47F9E1DC}"/>
                </a:ext>
              </a:extLst>
            </p:cNvPr>
            <p:cNvSpPr/>
            <p:nvPr/>
          </p:nvSpPr>
          <p:spPr>
            <a:xfrm>
              <a:off x="4294360" y="2599697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1" y="569"/>
                    <a:pt x="369" y="576"/>
                    <a:pt x="405" y="576"/>
                  </a:cubicBezTo>
                  <a:cubicBezTo>
                    <a:pt x="640" y="576"/>
                    <a:pt x="795" y="272"/>
                    <a:pt x="603" y="81"/>
                  </a:cubicBezTo>
                  <a:cubicBezTo>
                    <a:pt x="553" y="31"/>
                    <a:pt x="483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1">
              <a:extLst>
                <a:ext uri="{FF2B5EF4-FFF2-40B4-BE49-F238E27FC236}">
                  <a16:creationId xmlns:a16="http://schemas.microsoft.com/office/drawing/2014/main" id="{10DD16E7-651B-1E4C-BAD9-6A816A01B52C}"/>
                </a:ext>
              </a:extLst>
            </p:cNvPr>
            <p:cNvSpPr/>
            <p:nvPr/>
          </p:nvSpPr>
          <p:spPr>
            <a:xfrm>
              <a:off x="4070567" y="2336584"/>
              <a:ext cx="381898" cy="277894"/>
            </a:xfrm>
            <a:custGeom>
              <a:avLst/>
              <a:gdLst/>
              <a:ahLst/>
              <a:cxnLst/>
              <a:rect l="l" t="t" r="r" b="b"/>
              <a:pathLst>
                <a:path w="14831" h="10792" extrusionOk="0">
                  <a:moveTo>
                    <a:pt x="10118" y="2362"/>
                  </a:moveTo>
                  <a:cubicBezTo>
                    <a:pt x="11485" y="2362"/>
                    <a:pt x="12580" y="3467"/>
                    <a:pt x="12590" y="4823"/>
                  </a:cubicBezTo>
                  <a:cubicBezTo>
                    <a:pt x="12590" y="6312"/>
                    <a:pt x="11370" y="7300"/>
                    <a:pt x="10102" y="7300"/>
                  </a:cubicBezTo>
                  <a:cubicBezTo>
                    <a:pt x="9497" y="7300"/>
                    <a:pt x="8880" y="7075"/>
                    <a:pt x="8380" y="6571"/>
                  </a:cubicBezTo>
                  <a:cubicBezTo>
                    <a:pt x="6823" y="5014"/>
                    <a:pt x="7928" y="2362"/>
                    <a:pt x="10118" y="2362"/>
                  </a:cubicBezTo>
                  <a:close/>
                  <a:moveTo>
                    <a:pt x="12499" y="6722"/>
                  </a:moveTo>
                  <a:lnTo>
                    <a:pt x="14027" y="8249"/>
                  </a:lnTo>
                  <a:cubicBezTo>
                    <a:pt x="14167" y="8390"/>
                    <a:pt x="14167" y="8611"/>
                    <a:pt x="14037" y="8741"/>
                  </a:cubicBezTo>
                  <a:cubicBezTo>
                    <a:pt x="13966" y="8807"/>
                    <a:pt x="13876" y="8839"/>
                    <a:pt x="13787" y="8839"/>
                  </a:cubicBezTo>
                  <a:cubicBezTo>
                    <a:pt x="13697" y="8839"/>
                    <a:pt x="13610" y="8807"/>
                    <a:pt x="13544" y="8741"/>
                  </a:cubicBezTo>
                  <a:lnTo>
                    <a:pt x="12007" y="7204"/>
                  </a:lnTo>
                  <a:cubicBezTo>
                    <a:pt x="12188" y="7064"/>
                    <a:pt x="12359" y="6903"/>
                    <a:pt x="12499" y="6722"/>
                  </a:cubicBezTo>
                  <a:close/>
                  <a:moveTo>
                    <a:pt x="4241" y="583"/>
                  </a:moveTo>
                  <a:cubicBezTo>
                    <a:pt x="4833" y="583"/>
                    <a:pt x="5386" y="854"/>
                    <a:pt x="5758" y="1317"/>
                  </a:cubicBezTo>
                  <a:lnTo>
                    <a:pt x="5758" y="9465"/>
                  </a:lnTo>
                  <a:cubicBezTo>
                    <a:pt x="5316" y="9133"/>
                    <a:pt x="4783" y="8952"/>
                    <a:pt x="4231" y="8952"/>
                  </a:cubicBezTo>
                  <a:lnTo>
                    <a:pt x="583" y="8952"/>
                  </a:lnTo>
                  <a:lnTo>
                    <a:pt x="583" y="583"/>
                  </a:lnTo>
                  <a:close/>
                  <a:moveTo>
                    <a:pt x="11495" y="583"/>
                  </a:moveTo>
                  <a:lnTo>
                    <a:pt x="11495" y="2110"/>
                  </a:lnTo>
                  <a:cubicBezTo>
                    <a:pt x="11045" y="1883"/>
                    <a:pt x="10577" y="1779"/>
                    <a:pt x="10122" y="1779"/>
                  </a:cubicBezTo>
                  <a:cubicBezTo>
                    <a:pt x="8522" y="1779"/>
                    <a:pt x="7074" y="3064"/>
                    <a:pt x="7074" y="4823"/>
                  </a:cubicBezTo>
                  <a:cubicBezTo>
                    <a:pt x="7074" y="6589"/>
                    <a:pt x="8520" y="7868"/>
                    <a:pt x="10117" y="7868"/>
                  </a:cubicBezTo>
                  <a:cubicBezTo>
                    <a:pt x="10574" y="7868"/>
                    <a:pt x="11043" y="7764"/>
                    <a:pt x="11495" y="7536"/>
                  </a:cubicBezTo>
                  <a:lnTo>
                    <a:pt x="11495" y="8952"/>
                  </a:lnTo>
                  <a:lnTo>
                    <a:pt x="7837" y="8952"/>
                  </a:lnTo>
                  <a:cubicBezTo>
                    <a:pt x="7295" y="8952"/>
                    <a:pt x="6762" y="9133"/>
                    <a:pt x="6320" y="9465"/>
                  </a:cubicBezTo>
                  <a:lnTo>
                    <a:pt x="6320" y="1317"/>
                  </a:lnTo>
                  <a:cubicBezTo>
                    <a:pt x="6692" y="854"/>
                    <a:pt x="7245" y="583"/>
                    <a:pt x="7837" y="583"/>
                  </a:cubicBezTo>
                  <a:close/>
                  <a:moveTo>
                    <a:pt x="4241" y="9525"/>
                  </a:moveTo>
                  <a:cubicBezTo>
                    <a:pt x="4803" y="9525"/>
                    <a:pt x="5346" y="9776"/>
                    <a:pt x="5708" y="10218"/>
                  </a:cubicBezTo>
                  <a:lnTo>
                    <a:pt x="583" y="10218"/>
                  </a:lnTo>
                  <a:lnTo>
                    <a:pt x="583" y="9525"/>
                  </a:lnTo>
                  <a:close/>
                  <a:moveTo>
                    <a:pt x="292" y="0"/>
                  </a:moveTo>
                  <a:cubicBezTo>
                    <a:pt x="131" y="0"/>
                    <a:pt x="1" y="131"/>
                    <a:pt x="1" y="292"/>
                  </a:cubicBezTo>
                  <a:lnTo>
                    <a:pt x="1" y="10500"/>
                  </a:lnTo>
                  <a:cubicBezTo>
                    <a:pt x="1" y="10660"/>
                    <a:pt x="131" y="10791"/>
                    <a:pt x="292" y="10791"/>
                  </a:cubicBezTo>
                  <a:lnTo>
                    <a:pt x="8109" y="10791"/>
                  </a:lnTo>
                  <a:cubicBezTo>
                    <a:pt x="8115" y="10791"/>
                    <a:pt x="8122" y="10792"/>
                    <a:pt x="8128" y="10792"/>
                  </a:cubicBezTo>
                  <a:cubicBezTo>
                    <a:pt x="8511" y="10792"/>
                    <a:pt x="8514" y="10217"/>
                    <a:pt x="8137" y="10217"/>
                  </a:cubicBezTo>
                  <a:cubicBezTo>
                    <a:pt x="8128" y="10217"/>
                    <a:pt x="8118" y="10218"/>
                    <a:pt x="8109" y="10218"/>
                  </a:cubicBezTo>
                  <a:lnTo>
                    <a:pt x="6371" y="10218"/>
                  </a:lnTo>
                  <a:cubicBezTo>
                    <a:pt x="6732" y="9776"/>
                    <a:pt x="7275" y="9525"/>
                    <a:pt x="7848" y="9525"/>
                  </a:cubicBezTo>
                  <a:lnTo>
                    <a:pt x="11495" y="9525"/>
                  </a:lnTo>
                  <a:lnTo>
                    <a:pt x="11495" y="10218"/>
                  </a:lnTo>
                  <a:lnTo>
                    <a:pt x="10028" y="10218"/>
                  </a:lnTo>
                  <a:cubicBezTo>
                    <a:pt x="10018" y="10218"/>
                    <a:pt x="10009" y="10217"/>
                    <a:pt x="9999" y="10217"/>
                  </a:cubicBezTo>
                  <a:cubicBezTo>
                    <a:pt x="9622" y="10217"/>
                    <a:pt x="9625" y="10792"/>
                    <a:pt x="10008" y="10792"/>
                  </a:cubicBezTo>
                  <a:cubicBezTo>
                    <a:pt x="10015" y="10792"/>
                    <a:pt x="10021" y="10791"/>
                    <a:pt x="10028" y="10791"/>
                  </a:cubicBezTo>
                  <a:lnTo>
                    <a:pt x="11776" y="10791"/>
                  </a:lnTo>
                  <a:cubicBezTo>
                    <a:pt x="11937" y="10791"/>
                    <a:pt x="12067" y="10660"/>
                    <a:pt x="12067" y="10500"/>
                  </a:cubicBezTo>
                  <a:lnTo>
                    <a:pt x="12067" y="9244"/>
                  </a:lnTo>
                  <a:lnTo>
                    <a:pt x="12067" y="8078"/>
                  </a:lnTo>
                  <a:lnTo>
                    <a:pt x="13142" y="9143"/>
                  </a:lnTo>
                  <a:cubicBezTo>
                    <a:pt x="13323" y="9339"/>
                    <a:pt x="13570" y="9437"/>
                    <a:pt x="13817" y="9437"/>
                  </a:cubicBezTo>
                  <a:cubicBezTo>
                    <a:pt x="14052" y="9437"/>
                    <a:pt x="14288" y="9349"/>
                    <a:pt x="14469" y="9174"/>
                  </a:cubicBezTo>
                  <a:cubicBezTo>
                    <a:pt x="14830" y="8802"/>
                    <a:pt x="14820" y="8199"/>
                    <a:pt x="14438" y="7847"/>
                  </a:cubicBezTo>
                  <a:lnTo>
                    <a:pt x="14438" y="7837"/>
                  </a:lnTo>
                  <a:lnTo>
                    <a:pt x="12821" y="6230"/>
                  </a:lnTo>
                  <a:cubicBezTo>
                    <a:pt x="13474" y="4964"/>
                    <a:pt x="13162" y="3406"/>
                    <a:pt x="12067" y="2492"/>
                  </a:cubicBezTo>
                  <a:lnTo>
                    <a:pt x="12067" y="292"/>
                  </a:lnTo>
                  <a:cubicBezTo>
                    <a:pt x="12067" y="131"/>
                    <a:pt x="11937" y="0"/>
                    <a:pt x="11776" y="0"/>
                  </a:cubicBezTo>
                  <a:lnTo>
                    <a:pt x="7837" y="0"/>
                  </a:lnTo>
                  <a:cubicBezTo>
                    <a:pt x="7164" y="0"/>
                    <a:pt x="6511" y="282"/>
                    <a:pt x="6039" y="774"/>
                  </a:cubicBezTo>
                  <a:cubicBezTo>
                    <a:pt x="5567" y="282"/>
                    <a:pt x="4914" y="0"/>
                    <a:pt x="423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1">
              <a:extLst>
                <a:ext uri="{FF2B5EF4-FFF2-40B4-BE49-F238E27FC236}">
                  <a16:creationId xmlns:a16="http://schemas.microsoft.com/office/drawing/2014/main" id="{B9054AFE-CFA4-3C4D-99E4-5D2E34F01559}"/>
                </a:ext>
              </a:extLst>
            </p:cNvPr>
            <p:cNvSpPr/>
            <p:nvPr/>
          </p:nvSpPr>
          <p:spPr>
            <a:xfrm>
              <a:off x="4110274" y="2378762"/>
              <a:ext cx="74804" cy="160422"/>
            </a:xfrm>
            <a:custGeom>
              <a:avLst/>
              <a:gdLst/>
              <a:ahLst/>
              <a:cxnLst/>
              <a:rect l="l" t="t" r="r" b="b"/>
              <a:pathLst>
                <a:path w="2905" h="6230" extrusionOk="0">
                  <a:moveTo>
                    <a:pt x="302" y="0"/>
                  </a:moveTo>
                  <a:cubicBezTo>
                    <a:pt x="152" y="0"/>
                    <a:pt x="1" y="101"/>
                    <a:pt x="16" y="302"/>
                  </a:cubicBezTo>
                  <a:lnTo>
                    <a:pt x="16" y="1256"/>
                  </a:lnTo>
                  <a:cubicBezTo>
                    <a:pt x="16" y="1789"/>
                    <a:pt x="227" y="2301"/>
                    <a:pt x="599" y="2673"/>
                  </a:cubicBezTo>
                  <a:lnTo>
                    <a:pt x="1041" y="3115"/>
                  </a:lnTo>
                  <a:lnTo>
                    <a:pt x="599" y="3557"/>
                  </a:lnTo>
                  <a:cubicBezTo>
                    <a:pt x="227" y="3929"/>
                    <a:pt x="16" y="4441"/>
                    <a:pt x="16" y="4973"/>
                  </a:cubicBezTo>
                  <a:lnTo>
                    <a:pt x="16" y="5928"/>
                  </a:lnTo>
                  <a:cubicBezTo>
                    <a:pt x="1" y="6129"/>
                    <a:pt x="152" y="6229"/>
                    <a:pt x="302" y="6229"/>
                  </a:cubicBezTo>
                  <a:cubicBezTo>
                    <a:pt x="453" y="6229"/>
                    <a:pt x="604" y="6129"/>
                    <a:pt x="589" y="5928"/>
                  </a:cubicBezTo>
                  <a:lnTo>
                    <a:pt x="589" y="4973"/>
                  </a:lnTo>
                  <a:cubicBezTo>
                    <a:pt x="589" y="4592"/>
                    <a:pt x="739" y="4230"/>
                    <a:pt x="1011" y="3959"/>
                  </a:cubicBezTo>
                  <a:lnTo>
                    <a:pt x="1453" y="3517"/>
                  </a:lnTo>
                  <a:lnTo>
                    <a:pt x="1895" y="3959"/>
                  </a:lnTo>
                  <a:cubicBezTo>
                    <a:pt x="1945" y="4019"/>
                    <a:pt x="1995" y="4079"/>
                    <a:pt x="2046" y="4140"/>
                  </a:cubicBezTo>
                  <a:lnTo>
                    <a:pt x="1453" y="4140"/>
                  </a:lnTo>
                  <a:cubicBezTo>
                    <a:pt x="1443" y="4139"/>
                    <a:pt x="1434" y="4139"/>
                    <a:pt x="1425" y="4139"/>
                  </a:cubicBezTo>
                  <a:cubicBezTo>
                    <a:pt x="1050" y="4139"/>
                    <a:pt x="1050" y="4713"/>
                    <a:pt x="1425" y="4713"/>
                  </a:cubicBezTo>
                  <a:cubicBezTo>
                    <a:pt x="1434" y="4713"/>
                    <a:pt x="1443" y="4713"/>
                    <a:pt x="1453" y="4712"/>
                  </a:cubicBezTo>
                  <a:lnTo>
                    <a:pt x="2287" y="4712"/>
                  </a:lnTo>
                  <a:cubicBezTo>
                    <a:pt x="2307" y="4803"/>
                    <a:pt x="2307" y="4893"/>
                    <a:pt x="2307" y="4973"/>
                  </a:cubicBezTo>
                  <a:lnTo>
                    <a:pt x="2307" y="5295"/>
                  </a:lnTo>
                  <a:lnTo>
                    <a:pt x="1453" y="5295"/>
                  </a:lnTo>
                  <a:cubicBezTo>
                    <a:pt x="1443" y="5294"/>
                    <a:pt x="1434" y="5294"/>
                    <a:pt x="1424" y="5294"/>
                  </a:cubicBezTo>
                  <a:cubicBezTo>
                    <a:pt x="1047" y="5294"/>
                    <a:pt x="1050" y="5868"/>
                    <a:pt x="1433" y="5868"/>
                  </a:cubicBezTo>
                  <a:cubicBezTo>
                    <a:pt x="1440" y="5868"/>
                    <a:pt x="1446" y="5868"/>
                    <a:pt x="1453" y="5868"/>
                  </a:cubicBezTo>
                  <a:lnTo>
                    <a:pt x="2317" y="5868"/>
                  </a:lnTo>
                  <a:lnTo>
                    <a:pt x="2317" y="5928"/>
                  </a:lnTo>
                  <a:cubicBezTo>
                    <a:pt x="2302" y="6129"/>
                    <a:pt x="2452" y="6229"/>
                    <a:pt x="2603" y="6229"/>
                  </a:cubicBezTo>
                  <a:cubicBezTo>
                    <a:pt x="2754" y="6229"/>
                    <a:pt x="2905" y="6129"/>
                    <a:pt x="2890" y="5928"/>
                  </a:cubicBezTo>
                  <a:lnTo>
                    <a:pt x="2890" y="4984"/>
                  </a:lnTo>
                  <a:cubicBezTo>
                    <a:pt x="2890" y="4441"/>
                    <a:pt x="2679" y="3939"/>
                    <a:pt x="2297" y="3557"/>
                  </a:cubicBezTo>
                  <a:lnTo>
                    <a:pt x="1855" y="3115"/>
                  </a:lnTo>
                  <a:lnTo>
                    <a:pt x="2297" y="2673"/>
                  </a:lnTo>
                  <a:cubicBezTo>
                    <a:pt x="2679" y="2301"/>
                    <a:pt x="2890" y="1789"/>
                    <a:pt x="2890" y="1256"/>
                  </a:cubicBezTo>
                  <a:lnTo>
                    <a:pt x="2890" y="302"/>
                  </a:lnTo>
                  <a:cubicBezTo>
                    <a:pt x="2900" y="101"/>
                    <a:pt x="2749" y="0"/>
                    <a:pt x="2598" y="0"/>
                  </a:cubicBezTo>
                  <a:cubicBezTo>
                    <a:pt x="2447" y="0"/>
                    <a:pt x="2297" y="101"/>
                    <a:pt x="2307" y="302"/>
                  </a:cubicBezTo>
                  <a:lnTo>
                    <a:pt x="2307" y="1256"/>
                  </a:lnTo>
                  <a:cubicBezTo>
                    <a:pt x="2317" y="1638"/>
                    <a:pt x="2166" y="2000"/>
                    <a:pt x="1895" y="2271"/>
                  </a:cubicBezTo>
                  <a:lnTo>
                    <a:pt x="1453" y="2713"/>
                  </a:lnTo>
                  <a:lnTo>
                    <a:pt x="1011" y="2271"/>
                  </a:lnTo>
                  <a:cubicBezTo>
                    <a:pt x="950" y="2211"/>
                    <a:pt x="900" y="2150"/>
                    <a:pt x="860" y="2090"/>
                  </a:cubicBezTo>
                  <a:lnTo>
                    <a:pt x="1453" y="2090"/>
                  </a:lnTo>
                  <a:cubicBezTo>
                    <a:pt x="1459" y="2090"/>
                    <a:pt x="1465" y="2090"/>
                    <a:pt x="1472" y="2090"/>
                  </a:cubicBezTo>
                  <a:cubicBezTo>
                    <a:pt x="1845" y="2090"/>
                    <a:pt x="1848" y="1516"/>
                    <a:pt x="1481" y="1516"/>
                  </a:cubicBezTo>
                  <a:cubicBezTo>
                    <a:pt x="1472" y="1516"/>
                    <a:pt x="1462" y="1517"/>
                    <a:pt x="1453" y="1517"/>
                  </a:cubicBezTo>
                  <a:lnTo>
                    <a:pt x="609" y="1517"/>
                  </a:lnTo>
                  <a:cubicBezTo>
                    <a:pt x="599" y="1427"/>
                    <a:pt x="589" y="1336"/>
                    <a:pt x="589" y="1256"/>
                  </a:cubicBezTo>
                  <a:lnTo>
                    <a:pt x="589" y="935"/>
                  </a:lnTo>
                  <a:lnTo>
                    <a:pt x="1453" y="935"/>
                  </a:lnTo>
                  <a:cubicBezTo>
                    <a:pt x="1462" y="935"/>
                    <a:pt x="1472" y="936"/>
                    <a:pt x="1481" y="936"/>
                  </a:cubicBezTo>
                  <a:cubicBezTo>
                    <a:pt x="1848" y="936"/>
                    <a:pt x="1845" y="361"/>
                    <a:pt x="1472" y="361"/>
                  </a:cubicBezTo>
                  <a:cubicBezTo>
                    <a:pt x="1465" y="361"/>
                    <a:pt x="1459" y="362"/>
                    <a:pt x="1453" y="362"/>
                  </a:cubicBezTo>
                  <a:lnTo>
                    <a:pt x="589" y="362"/>
                  </a:lnTo>
                  <a:lnTo>
                    <a:pt x="589" y="302"/>
                  </a:lnTo>
                  <a:cubicBezTo>
                    <a:pt x="604" y="101"/>
                    <a:pt x="453" y="0"/>
                    <a:pt x="3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1">
              <a:extLst>
                <a:ext uri="{FF2B5EF4-FFF2-40B4-BE49-F238E27FC236}">
                  <a16:creationId xmlns:a16="http://schemas.microsoft.com/office/drawing/2014/main" id="{40BE5A67-08D5-8C47-8194-6B4E1AE6D1D4}"/>
                </a:ext>
              </a:extLst>
            </p:cNvPr>
            <p:cNvSpPr/>
            <p:nvPr/>
          </p:nvSpPr>
          <p:spPr>
            <a:xfrm>
              <a:off x="4342281" y="2416743"/>
              <a:ext cx="39037" cy="51037"/>
            </a:xfrm>
            <a:custGeom>
              <a:avLst/>
              <a:gdLst/>
              <a:ahLst/>
              <a:cxnLst/>
              <a:rect l="l" t="t" r="r" b="b"/>
              <a:pathLst>
                <a:path w="1516" h="1982" extrusionOk="0">
                  <a:moveTo>
                    <a:pt x="427" y="1"/>
                  </a:moveTo>
                  <a:cubicBezTo>
                    <a:pt x="173" y="1"/>
                    <a:pt x="1" y="388"/>
                    <a:pt x="290" y="545"/>
                  </a:cubicBezTo>
                  <a:cubicBezTo>
                    <a:pt x="702" y="796"/>
                    <a:pt x="943" y="1238"/>
                    <a:pt x="943" y="1710"/>
                  </a:cubicBezTo>
                  <a:cubicBezTo>
                    <a:pt x="953" y="1891"/>
                    <a:pt x="1091" y="1981"/>
                    <a:pt x="1229" y="1981"/>
                  </a:cubicBezTo>
                  <a:cubicBezTo>
                    <a:pt x="1367" y="1981"/>
                    <a:pt x="1505" y="1891"/>
                    <a:pt x="1515" y="1710"/>
                  </a:cubicBezTo>
                  <a:cubicBezTo>
                    <a:pt x="1515" y="1037"/>
                    <a:pt x="1174" y="414"/>
                    <a:pt x="601" y="62"/>
                  </a:cubicBezTo>
                  <a:cubicBezTo>
                    <a:pt x="542" y="19"/>
                    <a:pt x="482" y="1"/>
                    <a:pt x="42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1">
              <a:extLst>
                <a:ext uri="{FF2B5EF4-FFF2-40B4-BE49-F238E27FC236}">
                  <a16:creationId xmlns:a16="http://schemas.microsoft.com/office/drawing/2014/main" id="{C9E731D2-C1E7-8445-AF93-7F1A4B5530EE}"/>
                </a:ext>
              </a:extLst>
            </p:cNvPr>
            <p:cNvSpPr/>
            <p:nvPr/>
          </p:nvSpPr>
          <p:spPr>
            <a:xfrm>
              <a:off x="4320909" y="2410563"/>
              <a:ext cx="20033" cy="14806"/>
            </a:xfrm>
            <a:custGeom>
              <a:avLst/>
              <a:gdLst/>
              <a:ahLst/>
              <a:cxnLst/>
              <a:rect l="l" t="t" r="r" b="b"/>
              <a:pathLst>
                <a:path w="778" h="575" extrusionOk="0">
                  <a:moveTo>
                    <a:pt x="387" y="0"/>
                  </a:moveTo>
                  <a:cubicBezTo>
                    <a:pt x="4" y="0"/>
                    <a:pt x="1" y="575"/>
                    <a:pt x="378" y="575"/>
                  </a:cubicBezTo>
                  <a:cubicBezTo>
                    <a:pt x="387" y="575"/>
                    <a:pt x="397" y="574"/>
                    <a:pt x="406" y="574"/>
                  </a:cubicBezTo>
                  <a:lnTo>
                    <a:pt x="416" y="574"/>
                  </a:lnTo>
                  <a:cubicBezTo>
                    <a:pt x="778" y="554"/>
                    <a:pt x="778" y="31"/>
                    <a:pt x="416" y="1"/>
                  </a:cubicBezTo>
                  <a:lnTo>
                    <a:pt x="406" y="1"/>
                  </a:lnTo>
                  <a:cubicBezTo>
                    <a:pt x="400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31;p27">
            <a:extLst>
              <a:ext uri="{FF2B5EF4-FFF2-40B4-BE49-F238E27FC236}">
                <a16:creationId xmlns:a16="http://schemas.microsoft.com/office/drawing/2014/main" id="{B86D27FB-7385-5D4B-A7EB-A87BEBE04FBE}"/>
              </a:ext>
            </a:extLst>
          </p:cNvPr>
          <p:cNvSpPr/>
          <p:nvPr/>
        </p:nvSpPr>
        <p:spPr>
          <a:xfrm>
            <a:off x="129521" y="358293"/>
            <a:ext cx="4610413" cy="4523448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3D7566ED-4918-3E4F-B25B-0F7BE562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0" y="497875"/>
            <a:ext cx="4284315" cy="4284315"/>
          </a:xfrm>
          <a:prstGeom prst="rect">
            <a:avLst/>
          </a:prstGeom>
        </p:spPr>
      </p:pic>
      <p:sp>
        <p:nvSpPr>
          <p:cNvPr id="13" name="Google Shape;2302;p44">
            <a:extLst>
              <a:ext uri="{FF2B5EF4-FFF2-40B4-BE49-F238E27FC236}">
                <a16:creationId xmlns:a16="http://schemas.microsoft.com/office/drawing/2014/main" id="{A5E658DE-4053-3E4E-A509-232F58AAF46F}"/>
              </a:ext>
            </a:extLst>
          </p:cNvPr>
          <p:cNvSpPr/>
          <p:nvPr/>
        </p:nvSpPr>
        <p:spPr>
          <a:xfrm rot="12968444">
            <a:off x="7273287" y="3680157"/>
            <a:ext cx="629307" cy="28062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11251</TotalTime>
  <Words>699</Words>
  <Application>Microsoft Macintosh PowerPoint</Application>
  <PresentationFormat>Presentazione su schermo (16:9)</PresentationFormat>
  <Paragraphs>133</Paragraphs>
  <Slides>19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Anton</vt:lpstr>
      <vt:lpstr>Arial</vt:lpstr>
      <vt:lpstr>Wingdings</vt:lpstr>
      <vt:lpstr>Josefin Slab SemiBold</vt:lpstr>
      <vt:lpstr>Abel</vt:lpstr>
      <vt:lpstr>Josefin Sans</vt:lpstr>
      <vt:lpstr>Exo Light</vt:lpstr>
      <vt:lpstr>Josefin Slab</vt:lpstr>
      <vt:lpstr>Unica One</vt:lpstr>
      <vt:lpstr>Medical Thesis by Slidesgo</vt:lpstr>
      <vt:lpstr>PREDICTION OF CHEMOTHERAPY RESPONSE IN LIVER METASTASES</vt:lpstr>
      <vt:lpstr>CONTENTS</vt:lpstr>
      <vt:lpstr>THE DISEASE</vt:lpstr>
      <vt:lpstr>Presentazione standard di PowerPoint</vt:lpstr>
      <vt:lpstr>RESEARCH QUESTION</vt:lpstr>
      <vt:lpstr> DATASET</vt:lpstr>
      <vt:lpstr>VARIABLES</vt:lpstr>
      <vt:lpstr>Presentazione standard di PowerPoint</vt:lpstr>
      <vt:lpstr>Presentazione standard di PowerPoint</vt:lpstr>
      <vt:lpstr> METHODOLOGY</vt:lpstr>
      <vt:lpstr>METHODOLOGY</vt:lpstr>
      <vt:lpstr>Presentazione standard di PowerPoint</vt:lpstr>
      <vt:lpstr>CLEANING</vt:lpstr>
      <vt:lpstr>Presentazione standard di PowerPoint</vt:lpstr>
      <vt:lpstr>PCA</vt:lpstr>
      <vt:lpstr>Presentazione standard di PowerPoint</vt:lpstr>
      <vt:lpstr>STUDY OBJECTIVES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Michele Cosi</cp:lastModifiedBy>
  <cp:revision>13</cp:revision>
  <dcterms:modified xsi:type="dcterms:W3CDTF">2022-04-10T21:57:24Z</dcterms:modified>
</cp:coreProperties>
</file>